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274"/>
    <a:srgbClr val="C90F50"/>
    <a:srgbClr val="525E93"/>
    <a:srgbClr val="91C155"/>
    <a:srgbClr val="D7EAEA"/>
    <a:srgbClr val="E95F3F"/>
    <a:srgbClr val="EE856C"/>
    <a:srgbClr val="F4B2A2"/>
    <a:srgbClr val="F0927C"/>
    <a:srgbClr val="73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2212F-266A-4311-AAEF-8A3337F582E0}" v="1" vWet="3" dt="2022-08-30T14:13:00.084"/>
    <p1510:client id="{0F420144-323B-945F-6303-C973601943A3}" v="25" dt="2022-08-30T14:15:57.296"/>
    <p1510:client id="{1B40E95B-217B-2310-D3E2-F719631272C2}" v="48" dt="2022-08-30T12:47:19.438"/>
    <p1510:client id="{AD5E7E1B-F81A-6D5B-CB4C-CDB1162EEB96}" v="32" dt="2022-08-30T09:11:51.763"/>
    <p1510:client id="{E40942AA-3B07-6E92-3D50-1C3666761108}" v="5" dt="2022-08-30T13:15:17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0" y="250854"/>
            <a:ext cx="2994844" cy="11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sZqF9BJFND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bbc.co.uk/bitesize/articles/z6dpxyc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4dm92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uld.com/stories/hannah-m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prospects.ac.uk/job-profiles/diplomatic-service-officer" TargetMode="External"/><Relationship Id="rId10" Type="http://schemas.openxmlformats.org/officeDocument/2006/relationships/hyperlink" Target="https://www.bbc.co.uk/bitesize/articles/znffjhv" TargetMode="External"/><Relationship Id="rId4" Type="http://schemas.openxmlformats.org/officeDocument/2006/relationships/hyperlink" Target="https://www.bbc.co.uk/bitesize/tags/zk39nrd/jobs-that-use-modern-foreign-languages/1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hyperlink" Target="https://www.bbc.co.uk/bitesize/tags/zk39nrd/jobs-that-use-modern-foreign-languages/1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icould.com/stories/frances-p/" TargetMode="External"/><Relationship Id="rId4" Type="http://schemas.openxmlformats.org/officeDocument/2006/relationships/hyperlink" Target="https://icould.com/stories/chloe-t/" TargetMode="External"/><Relationship Id="rId9" Type="http://schemas.openxmlformats.org/officeDocument/2006/relationships/hyperlink" Target="https://www.youtube.com/watch?v=19isWA_qv7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translato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marketing-executiv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chief-executive" TargetMode="External"/><Relationship Id="rId5" Type="http://schemas.openxmlformats.org/officeDocument/2006/relationships/hyperlink" Target="https://nationalcareers.service.gov.uk/job-profiles/diplomatic-service-officer" TargetMode="External"/><Relationship Id="rId10" Type="http://schemas.openxmlformats.org/officeDocument/2006/relationships/hyperlink" Target="https://nationalcareers.service.gov.uk/job-profiles/customer-services-manager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bilingual-secreta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7809" y="5060667"/>
            <a:ext cx="6347143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525E93"/>
                </a:solidFill>
              </a:rPr>
              <a:t>Where can studying Modern Foreign Languages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Modern Foreign Languages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73" y="4528869"/>
            <a:ext cx="4993319" cy="192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525E93">
              <a:alpha val="50196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433137" y="1909011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Modern Foreign </a:t>
            </a:r>
            <a:endParaRPr lang="en-US" sz="3600">
              <a:solidFill>
                <a:schemeClr val="bg1"/>
              </a:solidFill>
              <a:cs typeface="Calibri"/>
            </a:endParaRPr>
          </a:p>
          <a:p>
            <a:r>
              <a:rPr lang="en-US" sz="3600" b="1">
                <a:solidFill>
                  <a:schemeClr val="bg1"/>
                </a:solidFill>
              </a:rPr>
              <a:t>Languages matters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Modern Foreign Languages?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484799" y="3339292"/>
            <a:ext cx="4127139" cy="31700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25E93"/>
                </a:solidFill>
              </a:rPr>
              <a:t>Have you ever considered where studying Modern Foreign Languages can take you? </a:t>
            </a:r>
          </a:p>
          <a:p>
            <a:endParaRPr lang="en-GB" sz="2000">
              <a:solidFill>
                <a:schemeClr val="accent2"/>
              </a:solidFill>
              <a:cs typeface="Calibri"/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Modern Foreign Languages 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choose MFL?</a:t>
            </a: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What's the Point - YouTube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323" y="2275677"/>
            <a:ext cx="2705100" cy="2306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200661" y="1844434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200660" y="3235271"/>
            <a:ext cx="2646933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25E93"/>
                </a:solidFill>
              </a:rPr>
              <a:t>Here are some example roles and careers linked to</a:t>
            </a:r>
            <a:endParaRPr lang="en-GB" sz="2500" b="1" u="sng">
              <a:solidFill>
                <a:srgbClr val="525E93"/>
              </a:solidFill>
            </a:endParaRPr>
          </a:p>
          <a:p>
            <a:endParaRPr lang="en-GB" sz="2000" b="1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 Foreign Languages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Diplomatic Service Officer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24755" y="1497310"/>
            <a:ext cx="21754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r>
              <a:rPr lang="en-GB">
                <a:solidFill>
                  <a:schemeClr val="accent2"/>
                </a:solidFill>
              </a:rPr>
              <a:t> 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37452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Marketing Executive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580945" y="5761196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r="17058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Entrepreneur</a:t>
            </a:r>
          </a:p>
          <a:p>
            <a:r>
              <a:rPr lang="en-GB">
                <a:solidFill>
                  <a:srgbClr val="525E93"/>
                </a:solidFill>
                <a:cs typeface="Calibri"/>
              </a:rPr>
              <a:t>(Chief Executive)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736850" y="402737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156" y="5259230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736850" y="439834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EC188-BB98-5605-3CB4-089FB0C6B2C1}"/>
              </a:ext>
            </a:extLst>
          </p:cNvPr>
          <p:cNvSpPr/>
          <p:nvPr/>
        </p:nvSpPr>
        <p:spPr>
          <a:xfrm>
            <a:off x="9736850" y="476468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D8B710-3E47-B543-A97F-5B5F355CA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6" b="18696"/>
          <a:stretch/>
        </p:blipFill>
        <p:spPr>
          <a:xfrm>
            <a:off x="4822432" y="-1"/>
            <a:ext cx="2705100" cy="1444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  <a:cs typeface="Calibri"/>
              </a:rPr>
              <a:t>Translator </a:t>
            </a:r>
            <a:r>
              <a:rPr lang="en-GB">
                <a:solidFill>
                  <a:srgbClr val="525E93"/>
                </a:solidFill>
                <a:cs typeface="Calibri"/>
              </a:rPr>
              <a:t>(interpreter)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Customer Service Manager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Bilingual Administrator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8" b="16698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32" y="1550296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D753C0-7B3A-BE4F-8239-875026303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6862"/>
          <a:stretch/>
        </p:blipFill>
        <p:spPr>
          <a:xfrm>
            <a:off x="3531514" y="4867925"/>
            <a:ext cx="2705100" cy="199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6725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69619" y="2102567"/>
            <a:ext cx="195168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video You Tube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50344" y="5825929"/>
            <a:ext cx="182742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7886A-9AD3-E769-9E1F-43C7D430B734}"/>
              </a:ext>
            </a:extLst>
          </p:cNvPr>
          <p:cNvSpPr txBox="1"/>
          <p:nvPr/>
        </p:nvSpPr>
        <p:spPr>
          <a:xfrm>
            <a:off x="200661" y="1844434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C4B9B-EAD2-AB38-57B7-30690A45BD69}"/>
              </a:ext>
            </a:extLst>
          </p:cNvPr>
          <p:cNvSpPr txBox="1"/>
          <p:nvPr/>
        </p:nvSpPr>
        <p:spPr>
          <a:xfrm>
            <a:off x="200660" y="3235271"/>
            <a:ext cx="2646933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25E93"/>
                </a:solidFill>
              </a:rPr>
              <a:t>Here are some example roles and careers linked to</a:t>
            </a:r>
            <a:endParaRPr lang="en-GB" sz="2500" b="1" u="sng">
              <a:solidFill>
                <a:srgbClr val="525E93"/>
              </a:solidFill>
            </a:endParaRPr>
          </a:p>
          <a:p>
            <a:endParaRPr lang="en-GB" sz="2000" b="1">
              <a:solidFill>
                <a:srgbClr val="525E93"/>
              </a:solidFill>
              <a:cs typeface="Calibri"/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 Foreign Languages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9564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525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783" y="2407528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98786" y="3710930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Diplomatic Service Officer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Entrepreneur (Chief Executive)</a:t>
            </a:r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Executive</a:t>
            </a:r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Translator (Interpreter)</a:t>
            </a:r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Bilingual Administrator</a:t>
            </a:r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 Service Manager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297489CE-5EDC-01D2-9DD4-EB8CC5D666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864" y="4347739"/>
            <a:ext cx="13748776" cy="7291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n4290a1dd8ff44f2879166c2b78ea0d9 xmlns="a6d796ba-87e0-471c-81e6-24e32029e591">
      <Terms xmlns="http://schemas.microsoft.com/office/infopath/2007/PartnerControls"/>
    </n4290a1dd8ff44f2879166c2b78ea0d9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30508EED1774E83FAD29B4E5B1988" ma:contentTypeVersion="15" ma:contentTypeDescription="Create a new document." ma:contentTypeScope="" ma:versionID="e3ed98a44eb6d45a9d297030ed663a7f">
  <xsd:schema xmlns:xsd="http://www.w3.org/2001/XMLSchema" xmlns:xs="http://www.w3.org/2001/XMLSchema" xmlns:p="http://schemas.microsoft.com/office/2006/metadata/properties" xmlns:ns2="a6d796ba-87e0-471c-81e6-24e32029e591" xmlns:ns3="75ca23ed-fdba-4544-8426-dc162b381dbf" targetNamespace="http://schemas.microsoft.com/office/2006/metadata/properties" ma:root="true" ma:fieldsID="2c6f531af8281732a2da1c41b62af80d" ns2:_="" ns3:_="">
    <xsd:import namespace="a6d796ba-87e0-471c-81e6-24e32029e591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n4290a1dd8ff44f2879166c2b78ea0d9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796ba-87e0-471c-81e6-24e32029e591" elementFormDefault="qualified">
    <xsd:import namespace="http://schemas.microsoft.com/office/2006/documentManagement/types"/>
    <xsd:import namespace="http://schemas.microsoft.com/office/infopath/2007/PartnerControls"/>
    <xsd:element name="n4290a1dd8ff44f2879166c2b78ea0d9" ma:index="9" nillable="true" ma:taxonomy="true" ma:internalName="n4290a1dd8ff44f2879166c2b78ea0d9" ma:taxonomyFieldName="Document_x0020_Type" ma:displayName="Document Type" ma:default="" ma:fieldId="{74290a1d-d8ff-44f2-8791-66c2b78ea0d9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64f1724-f6c2-41e0-8cf8-d9c1bee390ee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A89D7-5C24-47E1-9C06-B0C2FE571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796ba-87e0-471c-81e6-24e32029e591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575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4</cp:revision>
  <dcterms:created xsi:type="dcterms:W3CDTF">2022-04-04T12:54:06Z</dcterms:created>
  <dcterms:modified xsi:type="dcterms:W3CDTF">2025-03-27T12:50:03Z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