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71" r:id="rId5"/>
    <p:sldMasterId id="2147483660" r:id="rId6"/>
    <p:sldMasterId id="2147483651" r:id="rId7"/>
    <p:sldMasterId id="2147483654" r:id="rId8"/>
    <p:sldMasterId id="2147483676" r:id="rId9"/>
  </p:sldMasterIdLst>
  <p:notesMasterIdLst>
    <p:notesMasterId r:id="rId17"/>
  </p:notesMasterIdLst>
  <p:sldIdLst>
    <p:sldId id="266" r:id="rId10"/>
    <p:sldId id="265" r:id="rId11"/>
    <p:sldId id="285" r:id="rId12"/>
    <p:sldId id="263" r:id="rId13"/>
    <p:sldId id="262" r:id="rId14"/>
    <p:sldId id="296" r:id="rId15"/>
    <p:sldId id="258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56923D-C69A-2D42-A4D5-5AA74C21BA64}" name="Josh Clarke" initials="JC" userId="S::jclarke@careersandenterprise.co.uk::1f1bbf5d-b007-4806-aa6b-91ab8e038bb2" providerId="AD"/>
  <p188:author id="{FB6E9FBE-6266-6B15-6B88-4629FD001FD4}" name="Philippa Hartley" initials="PH" userId="S::phartley@careersandenterprise.co.uk::2a2506f4-19e7-4777-8767-f0efb84bcc1f" providerId="AD"/>
  <p188:author id="{38CD07C6-E9A0-A352-093D-9C6FDB2C90D7}" name="Diana Scutelnicu" initials="DS" userId="S::dscutelnicu@careersandenterprise.co.uk::72c4b835-fb81-47fd-b993-4582ae3116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EBE"/>
    <a:srgbClr val="EE856C"/>
    <a:srgbClr val="80C5D0"/>
    <a:srgbClr val="12ADDB"/>
    <a:srgbClr val="91C155"/>
    <a:srgbClr val="E95F3F"/>
    <a:srgbClr val="EC5F65"/>
    <a:srgbClr val="D7EAEA"/>
    <a:srgbClr val="F4B2A2"/>
    <a:srgbClr val="F09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17429-21A4-4070-AEF9-2A66581BABF1}" v="1" dt="2022-10-28T12:23:38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227E9-049B-4639-9970-3AA4415DC243}" type="datetimeFigureOut">
              <a:t>3/27/2025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1DAE-8EEE-416B-A7B3-405BE90A67B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48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63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717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9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7FA38-E476-468F-BBCA-7E6E019007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60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931DAE-8EEE-416B-A7B3-405BE90A67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5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34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024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4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26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452FDD-D90C-6B43-BDCC-2EA880D0F2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102" b="30101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BF09B-0349-A54E-82E5-EBDF6E9A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7" t="-778" r="-2" b="-780"/>
          <a:stretch/>
        </p:blipFill>
        <p:spPr>
          <a:xfrm>
            <a:off x="1558246" y="804387"/>
            <a:ext cx="9075507" cy="5249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79EAF-8746-AF46-92A0-064D3EE51C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0060" y="3051726"/>
            <a:ext cx="1847334" cy="7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426B351-F836-314A-8E42-9BE524AA7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CDE24A-01EA-3743-9882-8086E7D1974F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87FC8516-3DD5-D44E-9CC8-918E6E987E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5" y="361232"/>
            <a:ext cx="2565015" cy="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9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39FD7D-B565-3143-A952-4268396EF7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73" y="324292"/>
            <a:ext cx="1084957" cy="660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ACEB13-DE05-A841-8FBB-E4C905E2630D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rgbClr val="00A8A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18170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8E3022-65D6-6943-8867-348F40BC5FBA}"/>
              </a:ext>
            </a:extLst>
          </p:cNvPr>
          <p:cNvSpPr/>
          <p:nvPr userDrawn="1"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rgbClr val="E0DE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DBD20CD-E578-4C4C-988E-3EB0FA6A1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486" y="336892"/>
            <a:ext cx="1061607" cy="646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54253-4C22-574E-923D-19A18B03B9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62" y="361232"/>
            <a:ext cx="1405721" cy="574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71F4F-D866-424A-9674-65B515A09682}"/>
              </a:ext>
            </a:extLst>
          </p:cNvPr>
          <p:cNvSpPr txBox="1"/>
          <p:nvPr userDrawn="1"/>
        </p:nvSpPr>
        <p:spPr>
          <a:xfrm>
            <a:off x="312234" y="304496"/>
            <a:ext cx="162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Learning, </a:t>
            </a:r>
          </a:p>
          <a:p>
            <a:r>
              <a:rPr lang="en-US" b="1" i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 Future</a:t>
            </a:r>
          </a:p>
        </p:txBody>
      </p:sp>
    </p:spTree>
    <p:extLst>
      <p:ext uri="{BB962C8B-B14F-4D97-AF65-F5344CB8AC3E}">
        <p14:creationId xmlns:p14="http://schemas.microsoft.com/office/powerpoint/2010/main" val="336981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ift.org/career-development/learn-about-food-science/why-food-science-matter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s://www.bbc.co.uk/bitesize/articles/zf4dnrd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jpeg"/><Relationship Id="rId12" Type="http://schemas.openxmlformats.org/officeDocument/2006/relationships/hyperlink" Target="https://www.stem.org.uk/resources/elibrary/resource/26017/food-technologi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bbc.co.uk/bitesize/articles/zjmct39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icould.com/stories/jessica-c/" TargetMode="External"/><Relationship Id="rId10" Type="http://schemas.openxmlformats.org/officeDocument/2006/relationships/hyperlink" Target="https://www.bbc.co.uk/bitesize/articles/zr6xrj6" TargetMode="External"/><Relationship Id="rId4" Type="http://schemas.openxmlformats.org/officeDocument/2006/relationships/hyperlink" Target="https://www.bbc.co.uk/bitesize/tags/zvty7nb/jobs-that-use-food-and-nutrition/1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icould.com/stories/peter-s-2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s://icould.com/stories/jane-c/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youthemployment.org.uk/careers-hub-job-role/bartender-at-prezzo-restaurants/" TargetMode="External"/><Relationship Id="rId12" Type="http://schemas.openxmlformats.org/officeDocument/2006/relationships/hyperlink" Target="https://icould.com/stories/julia-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could.com/stories/laura-m/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s://www.bbc.co.uk/bitesize/articles/zm3wnrd" TargetMode="External"/><Relationship Id="rId15" Type="http://schemas.openxmlformats.org/officeDocument/2006/relationships/hyperlink" Target="https://www.firstcareers.co.uk/careers/what-does-a-food-and-beverage-manager-do/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bbc.co.uk/bitesize/tags/zvty7nb/jobs-that-use-food-and-nutrition/1" TargetMode="External"/><Relationship Id="rId9" Type="http://schemas.openxmlformats.org/officeDocument/2006/relationships/image" Target="../media/image14.png"/><Relationship Id="rId14" Type="http://schemas.openxmlformats.org/officeDocument/2006/relationships/hyperlink" Target="https://icould.com/stories/andy-s-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job-profiles/dietitian" TargetMode="External"/><Relationship Id="rId3" Type="http://schemas.openxmlformats.org/officeDocument/2006/relationships/hyperlink" Target="https://nationalcareers.service.gov.uk/explore-careers?utm_source=CareersandEnterprise&amp;utm_medium=referral&amp;utm_campaign=MyLearning" TargetMode="External"/><Relationship Id="rId7" Type="http://schemas.openxmlformats.org/officeDocument/2006/relationships/hyperlink" Target="https://nationalcareers.service.gov.uk/job-profiles/food-manufacturing-inspec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nationalcareers.service.gov.uk/job-profiles/food-scientist" TargetMode="External"/><Relationship Id="rId5" Type="http://schemas.openxmlformats.org/officeDocument/2006/relationships/hyperlink" Target="https://nationalcareers.service.gov.uk/job-profiles/chef" TargetMode="External"/><Relationship Id="rId10" Type="http://schemas.openxmlformats.org/officeDocument/2006/relationships/hyperlink" Target="https://nationalcareers.service.gov.uk/job-profiles/catering-manager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nationalcareers.service.gov.uk/job-profiles/restaurant-mana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F052F0-9CD1-4F50-A5FF-01F325B78F9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8182" y="5112328"/>
            <a:ext cx="5666508" cy="13300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500" b="1">
                <a:solidFill>
                  <a:srgbClr val="ED6E4F"/>
                </a:solidFill>
              </a:rPr>
              <a:t>Where can studying Food and Nutrition take you?</a:t>
            </a:r>
          </a:p>
          <a:p>
            <a:pPr marL="0" indent="0">
              <a:buNone/>
            </a:pPr>
            <a:r>
              <a:rPr lang="en-GB" sz="1800">
                <a:solidFill>
                  <a:srgbClr val="00A8A6"/>
                </a:solidFill>
              </a:rPr>
              <a:t>Highlighting the relevance of Food and Nutrition to future careers and opportunities</a:t>
            </a:r>
            <a:endParaRPr lang="en-GB" sz="1800">
              <a:solidFill>
                <a:srgbClr val="00A8A6"/>
              </a:solidFill>
              <a:cs typeface="Calibri"/>
            </a:endParaRPr>
          </a:p>
        </p:txBody>
      </p: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2A3DCB7-FE00-604F-B7B6-CB176C6E4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9" y="4714593"/>
            <a:ext cx="4776787" cy="1741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275AC0-E530-8C93-4CA6-0C48E546D0F2}"/>
              </a:ext>
            </a:extLst>
          </p:cNvPr>
          <p:cNvSpPr/>
          <p:nvPr/>
        </p:nvSpPr>
        <p:spPr>
          <a:xfrm>
            <a:off x="0" y="0"/>
            <a:ext cx="12192000" cy="4386760"/>
          </a:xfrm>
          <a:prstGeom prst="rect">
            <a:avLst/>
          </a:prstGeom>
          <a:solidFill>
            <a:srgbClr val="E95F3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grate&#10;&#10;Description automatically generated">
            <a:extLst>
              <a:ext uri="{FF2B5EF4-FFF2-40B4-BE49-F238E27FC236}">
                <a16:creationId xmlns:a16="http://schemas.microsoft.com/office/drawing/2014/main" id="{08498A3A-3D53-624E-A04B-CA418504A4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r="8787"/>
          <a:stretch/>
        </p:blipFill>
        <p:spPr>
          <a:xfrm>
            <a:off x="0" y="0"/>
            <a:ext cx="12192003" cy="4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507E0234-26DD-7242-B4DB-2FB2BA90B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>
          <a:xfrm>
            <a:off x="5083874" y="1380711"/>
            <a:ext cx="7108126" cy="45339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1F3FFC9-E02E-3147-8B8C-7D0A7C0C9953}"/>
              </a:ext>
            </a:extLst>
          </p:cNvPr>
          <p:cNvSpPr/>
          <p:nvPr/>
        </p:nvSpPr>
        <p:spPr>
          <a:xfrm>
            <a:off x="9604391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skills do you think you might need for these roles?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45F70C-A6EF-914F-B7F4-BEE66325AC83}"/>
              </a:ext>
            </a:extLst>
          </p:cNvPr>
          <p:cNvSpPr/>
          <p:nvPr/>
        </p:nvSpPr>
        <p:spPr>
          <a:xfrm>
            <a:off x="9604391" y="1026820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do you think these roles involve (daily task, etc.)?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D53C1-6EFB-2D4E-BA80-9A9F2FCD68BC}"/>
              </a:ext>
            </a:extLst>
          </p:cNvPr>
          <p:cNvSpPr txBox="1"/>
          <p:nvPr/>
        </p:nvSpPr>
        <p:spPr>
          <a:xfrm>
            <a:off x="381476" y="1715282"/>
            <a:ext cx="52297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Why Food and </a:t>
            </a:r>
            <a:br>
              <a:rPr lang="en-US" sz="3600" b="1">
                <a:solidFill>
                  <a:schemeClr val="bg1"/>
                </a:solidFill>
                <a:cs typeface="Calibri"/>
              </a:rPr>
            </a:br>
            <a:r>
              <a:rPr lang="en-US" sz="3600" b="1">
                <a:solidFill>
                  <a:schemeClr val="bg1"/>
                </a:solidFill>
              </a:rPr>
              <a:t>Nutrition matters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68093E-2FEF-F440-B14F-0739A841BAAB}"/>
              </a:ext>
            </a:extLst>
          </p:cNvPr>
          <p:cNvSpPr/>
          <p:nvPr/>
        </p:nvSpPr>
        <p:spPr>
          <a:xfrm>
            <a:off x="7632934" y="2603301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careers can you think of that use Food and Nutrition?</a:t>
            </a:r>
            <a:endParaRPr lang="en-GB" sz="1600" b="1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8C8AE-AB4D-044D-99D4-7328ABAFD045}"/>
              </a:ext>
            </a:extLst>
          </p:cNvPr>
          <p:cNvSpPr txBox="1"/>
          <p:nvPr/>
        </p:nvSpPr>
        <p:spPr>
          <a:xfrm>
            <a:off x="381477" y="3143873"/>
            <a:ext cx="4127139" cy="27238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Have you ever considered where studying Food and Nutrition can take you? </a:t>
            </a:r>
          </a:p>
          <a:p>
            <a:endParaRPr lang="en-GB" sz="2400">
              <a:solidFill>
                <a:schemeClr val="accent2"/>
              </a:solidFill>
            </a:endParaRPr>
          </a:p>
          <a:p>
            <a:r>
              <a:rPr lang="en-GB">
                <a:solidFill>
                  <a:schemeClr val="tx2"/>
                </a:solidFill>
              </a:rPr>
              <a:t>Today, we’ll be exploring some of </a:t>
            </a:r>
            <a:br>
              <a:rPr lang="en-GB"/>
            </a:br>
            <a:r>
              <a:rPr lang="en-GB">
                <a:solidFill>
                  <a:schemeClr val="tx2"/>
                </a:solidFill>
              </a:rPr>
              <a:t>the career opportunities that are available to you, as well as the various pathways you can take to get there.</a:t>
            </a:r>
            <a:endParaRPr lang="en-GB">
              <a:solidFill>
                <a:schemeClr val="tx2"/>
              </a:solidFill>
              <a:cs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2C7EEA-3067-9653-ED8D-5936C99C789D}"/>
              </a:ext>
            </a:extLst>
          </p:cNvPr>
          <p:cNvSpPr/>
          <p:nvPr/>
        </p:nvSpPr>
        <p:spPr>
          <a:xfrm>
            <a:off x="5662864" y="4254699"/>
            <a:ext cx="2374984" cy="2374984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Why is Art &amp; Design an important subject?</a:t>
            </a:r>
          </a:p>
          <a:p>
            <a:pPr algn="ctr"/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/>
              </a:rPr>
              <a:t>Why Food science </a:t>
            </a:r>
            <a:r>
              <a:rPr lang="en-GB" sz="11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matters|Institute of Food Technology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594C31-1B9A-2FE6-F3F0-5EB37D3A7C7C}"/>
              </a:ext>
            </a:extLst>
          </p:cNvPr>
          <p:cNvSpPr/>
          <p:nvPr/>
        </p:nvSpPr>
        <p:spPr>
          <a:xfrm>
            <a:off x="5662863" y="958831"/>
            <a:ext cx="2374983" cy="237498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solidFill>
                  <a:schemeClr val="tx2"/>
                </a:solidFill>
              </a:rPr>
              <a:t>What pathways can you take with this subject?</a:t>
            </a:r>
            <a:endParaRPr lang="en-GB" sz="1600" b="1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7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D6D2F8-8416-DD44-B143-4545650EC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23" y="2216150"/>
            <a:ext cx="2705100" cy="2425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3313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85687" y="3258207"/>
            <a:ext cx="2646933" cy="2292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Here are some example roles and careers linked to</a:t>
            </a:r>
            <a:endParaRPr lang="en-GB" sz="2400">
              <a:solidFill>
                <a:srgbClr val="EE856C"/>
              </a:solidFill>
              <a:ea typeface="Calibri" panose="020F0502020204030204"/>
              <a:cs typeface="Calibri" panose="020F0502020204030204"/>
            </a:endParaRPr>
          </a:p>
          <a:p>
            <a:endParaRPr lang="en-GB" sz="2400" b="1">
              <a:solidFill>
                <a:srgbClr val="ED6E4F"/>
              </a:solidFill>
              <a:cs typeface="Calibri"/>
            </a:endParaRPr>
          </a:p>
          <a:p>
            <a:r>
              <a:rPr lang="en-GB" sz="2000" b="1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and Nutrition</a:t>
            </a:r>
            <a:endParaRPr lang="en-GB" sz="2000">
              <a:solidFill>
                <a:schemeClr val="tx2"/>
              </a:solidFill>
              <a:ea typeface="+mn-lt"/>
              <a:cs typeface="+mn-lt"/>
            </a:endParaRPr>
          </a:p>
          <a:p>
            <a:endParaRPr lang="en-GB" sz="2400" b="1">
              <a:solidFill>
                <a:srgbClr val="ED6E4F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F4AD7-F118-2F4F-AB9E-A5FBD6F97090}"/>
              </a:ext>
            </a:extLst>
          </p:cNvPr>
          <p:cNvSpPr txBox="1"/>
          <p:nvPr/>
        </p:nvSpPr>
        <p:spPr>
          <a:xfrm>
            <a:off x="7696549" y="795433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Chef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C53E0D-77AE-3C4D-AFFC-F7353BF321C3}"/>
              </a:ext>
            </a:extLst>
          </p:cNvPr>
          <p:cNvSpPr/>
          <p:nvPr/>
        </p:nvSpPr>
        <p:spPr>
          <a:xfrm>
            <a:off x="9411049" y="1986789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94C9-F05E-334B-9F0B-08C6EA5EFF76}"/>
              </a:ext>
            </a:extLst>
          </p:cNvPr>
          <p:cNvSpPr txBox="1"/>
          <p:nvPr/>
        </p:nvSpPr>
        <p:spPr>
          <a:xfrm>
            <a:off x="7572639" y="5383051"/>
            <a:ext cx="428104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Food Quality Control Inspector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B1387A-B77C-6240-9518-8C45A9E66B9E}"/>
              </a:ext>
            </a:extLst>
          </p:cNvPr>
          <p:cNvSpPr/>
          <p:nvPr/>
        </p:nvSpPr>
        <p:spPr>
          <a:xfrm>
            <a:off x="7722404" y="1217842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0F003-586B-8247-843B-AD4972815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9" r="16669"/>
          <a:stretch/>
        </p:blipFill>
        <p:spPr>
          <a:xfrm>
            <a:off x="4179589" y="595010"/>
            <a:ext cx="2496200" cy="2497849"/>
          </a:xfrm>
          <a:prstGeom prst="ellipse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FF23A-42FB-A541-B768-B6E967D1EA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r="16879"/>
          <a:stretch/>
        </p:blipFill>
        <p:spPr>
          <a:xfrm>
            <a:off x="4179589" y="3915442"/>
            <a:ext cx="2499780" cy="249892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39AB0-AE58-AC5C-BC97-C2030E583E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5" r="16915"/>
          <a:stretch/>
        </p:blipFill>
        <p:spPr>
          <a:xfrm>
            <a:off x="6415828" y="2220707"/>
            <a:ext cx="2424343" cy="2445568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6391FA-62ED-EE04-B20C-E7F0B1F7F1AB}"/>
              </a:ext>
            </a:extLst>
          </p:cNvPr>
          <p:cNvSpPr txBox="1"/>
          <p:nvPr/>
        </p:nvSpPr>
        <p:spPr>
          <a:xfrm>
            <a:off x="9696745" y="3159628"/>
            <a:ext cx="2495255" cy="4576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Food Technologist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59E999-90AA-0AD6-D998-09B0610C2EFD}"/>
              </a:ext>
            </a:extLst>
          </p:cNvPr>
          <p:cNvSpPr/>
          <p:nvPr/>
        </p:nvSpPr>
        <p:spPr>
          <a:xfrm>
            <a:off x="7601245" y="5940967"/>
            <a:ext cx="198464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2893BF09-4CE4-D94C-87F9-E86C1A52EC8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49" y="5288204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4BC1FE30-C293-2E43-A22A-F6B768DB2FE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177" y="3091352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AE2401F-7D24-D64F-80FC-15F8A5E8E5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59" y="707997"/>
            <a:ext cx="787400" cy="673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BC67F40-554D-6F47-0806-891E3585E7BF}"/>
              </a:ext>
            </a:extLst>
          </p:cNvPr>
          <p:cNvSpPr/>
          <p:nvPr/>
        </p:nvSpPr>
        <p:spPr>
          <a:xfrm>
            <a:off x="10254692" y="4042757"/>
            <a:ext cx="173990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STEM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F2940-68DE-5DCB-C0D5-D80265A17326}"/>
              </a:ext>
            </a:extLst>
          </p:cNvPr>
          <p:cNvSpPr/>
          <p:nvPr/>
        </p:nvSpPr>
        <p:spPr>
          <a:xfrm>
            <a:off x="8293903" y="1589770"/>
            <a:ext cx="26417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case study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00F32-E747-647A-48ED-F0A201B0BF3E}"/>
              </a:ext>
            </a:extLst>
          </p:cNvPr>
          <p:cNvSpPr/>
          <p:nvPr/>
        </p:nvSpPr>
        <p:spPr>
          <a:xfrm>
            <a:off x="9737620" y="3674074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630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FD8B710-3E47-B543-A97F-5B5F355C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4"/>
          <a:stretch/>
        </p:blipFill>
        <p:spPr>
          <a:xfrm>
            <a:off x="4822432" y="-1"/>
            <a:ext cx="2705100" cy="1444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9BBF76-F44C-8548-A670-F8CD7AEC63DB}"/>
              </a:ext>
            </a:extLst>
          </p:cNvPr>
          <p:cNvSpPr txBox="1"/>
          <p:nvPr/>
        </p:nvSpPr>
        <p:spPr>
          <a:xfrm>
            <a:off x="433136" y="1909010"/>
            <a:ext cx="299586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Explore a career as 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D066B-A5D4-5640-87D3-A10DB6059739}"/>
              </a:ext>
            </a:extLst>
          </p:cNvPr>
          <p:cNvSpPr txBox="1"/>
          <p:nvPr/>
        </p:nvSpPr>
        <p:spPr>
          <a:xfrm>
            <a:off x="433136" y="3429000"/>
            <a:ext cx="2663061" cy="1985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500" b="1">
                <a:solidFill>
                  <a:srgbClr val="ED6E4F"/>
                </a:solidFill>
              </a:rPr>
              <a:t>Here are some example roles and careers linked to</a:t>
            </a:r>
            <a:endParaRPr lang="en-GB" sz="2000" b="1">
              <a:solidFill>
                <a:srgbClr val="EE856C"/>
              </a:solidFill>
              <a:hlinkClick r:id="rId4"/>
            </a:endParaRPr>
          </a:p>
          <a:p>
            <a:endParaRPr lang="en-GB" sz="2400" b="1">
              <a:solidFill>
                <a:srgbClr val="ED6E4F"/>
              </a:solidFill>
            </a:endParaRPr>
          </a:p>
          <a:p>
            <a:r>
              <a:rPr lang="en-GB" sz="2000" b="1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and Nutrition</a:t>
            </a:r>
            <a:endParaRPr lang="en-GB" sz="2000" b="1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DEFFB8-F0C4-2B46-B7E0-DD755B6F0354}"/>
              </a:ext>
            </a:extLst>
          </p:cNvPr>
          <p:cNvSpPr txBox="1"/>
          <p:nvPr/>
        </p:nvSpPr>
        <p:spPr>
          <a:xfrm>
            <a:off x="9321995" y="1644216"/>
            <a:ext cx="269969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  <a:cs typeface="Calibri"/>
              </a:rPr>
              <a:t>Dietician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3FB12C-B72F-BC40-910D-7BFD2D7DA702}"/>
              </a:ext>
            </a:extLst>
          </p:cNvPr>
          <p:cNvSpPr txBox="1"/>
          <p:nvPr/>
        </p:nvSpPr>
        <p:spPr>
          <a:xfrm>
            <a:off x="9275321" y="4593292"/>
            <a:ext cx="249525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Food &amp; Beverage Manager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4ACDC-75AA-3A42-8F50-E8145BEB3AE5}"/>
              </a:ext>
            </a:extLst>
          </p:cNvPr>
          <p:cNvSpPr txBox="1"/>
          <p:nvPr/>
        </p:nvSpPr>
        <p:spPr>
          <a:xfrm>
            <a:off x="7527532" y="2955529"/>
            <a:ext cx="342673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ED6E4F"/>
                </a:solidFill>
              </a:rPr>
              <a:t>Restaurant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9EA8A2-73E0-7A4F-8913-A190CAB87A11}"/>
              </a:ext>
            </a:extLst>
          </p:cNvPr>
          <p:cNvSpPr txBox="1"/>
          <p:nvPr/>
        </p:nvSpPr>
        <p:spPr>
          <a:xfrm>
            <a:off x="7536191" y="3431365"/>
            <a:ext cx="198464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BBC Bitesize Profile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F00F-71EC-B54B-97CD-6839FF86E7CE}"/>
              </a:ext>
            </a:extLst>
          </p:cNvPr>
          <p:cNvSpPr/>
          <p:nvPr/>
        </p:nvSpPr>
        <p:spPr>
          <a:xfrm>
            <a:off x="9321995" y="2091311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59681B-943C-E34C-A5DE-007C22E6EA0B}"/>
              </a:ext>
            </a:extLst>
          </p:cNvPr>
          <p:cNvSpPr/>
          <p:nvPr/>
        </p:nvSpPr>
        <p:spPr>
          <a:xfrm>
            <a:off x="9324368" y="5864442"/>
            <a:ext cx="1706236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YEUK case study</a:t>
            </a:r>
            <a:endParaRPr lang="en-GB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DFAF30-422B-F340-9CD1-E6D8BC407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0" r="16570"/>
          <a:stretch/>
        </p:blipFill>
        <p:spPr>
          <a:xfrm>
            <a:off x="5990513" y="4116775"/>
            <a:ext cx="2500452" cy="2498129"/>
          </a:xfrm>
          <a:prstGeom prst="ellipse">
            <a:avLst/>
          </a:prstGeom>
        </p:spPr>
      </p:pic>
      <p:pic>
        <p:nvPicPr>
          <p:cNvPr id="18" name="Picture 17" descr="Background pattern&#10;&#10;Description automatically generated">
            <a:extLst>
              <a:ext uri="{FF2B5EF4-FFF2-40B4-BE49-F238E27FC236}">
                <a16:creationId xmlns:a16="http://schemas.microsoft.com/office/drawing/2014/main" id="{56C5D0DE-2357-3746-A939-D132426D28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95" y="1550296"/>
            <a:ext cx="787400" cy="673100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BEF1F7A6-5BCF-6246-BF53-2EC7A6EB83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5" y="2880971"/>
            <a:ext cx="787400" cy="673100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799B216A-A119-5A4A-B69B-7C912FE5D2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70" y="4748710"/>
            <a:ext cx="787400" cy="673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D753C0-7B3A-BE4F-8239-875026303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59"/>
          <a:stretch/>
        </p:blipFill>
        <p:spPr>
          <a:xfrm>
            <a:off x="3531514" y="4867925"/>
            <a:ext cx="2705100" cy="1990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D204F-FFD1-E14A-A416-FC0F8671D1D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/>
        </p:blipFill>
        <p:spPr>
          <a:xfrm>
            <a:off x="5990513" y="210254"/>
            <a:ext cx="2494168" cy="2494870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B9F6F6-0F13-2A45-9B56-9B41C3BF5E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r="20612"/>
          <a:stretch/>
        </p:blipFill>
        <p:spPr>
          <a:xfrm>
            <a:off x="3983485" y="2188236"/>
            <a:ext cx="2494167" cy="2489830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E0F985-F44E-1B3E-3CA4-24E74BABCF73}"/>
              </a:ext>
            </a:extLst>
          </p:cNvPr>
          <p:cNvSpPr/>
          <p:nvPr/>
        </p:nvSpPr>
        <p:spPr>
          <a:xfrm>
            <a:off x="9832881" y="2515606"/>
            <a:ext cx="180882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8481E-BFF1-F196-A973-9EB444EC264F}"/>
              </a:ext>
            </a:extLst>
          </p:cNvPr>
          <p:cNvSpPr txBox="1"/>
          <p:nvPr/>
        </p:nvSpPr>
        <p:spPr>
          <a:xfrm>
            <a:off x="8133668" y="3803705"/>
            <a:ext cx="1808829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US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7A77F-E1ED-6B95-B4AF-BCA3D2709E25}"/>
              </a:ext>
            </a:extLst>
          </p:cNvPr>
          <p:cNvSpPr/>
          <p:nvPr/>
        </p:nvSpPr>
        <p:spPr>
          <a:xfrm>
            <a:off x="9272412" y="5422828"/>
            <a:ext cx="178125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icould case study</a:t>
            </a:r>
            <a:endParaRPr lang="en-GB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AB4EB-B4C1-8B55-125D-D202A7590D1B}"/>
              </a:ext>
            </a:extLst>
          </p:cNvPr>
          <p:cNvSpPr/>
          <p:nvPr/>
        </p:nvSpPr>
        <p:spPr>
          <a:xfrm>
            <a:off x="9333027" y="6306056"/>
            <a:ext cx="2373983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>
                <a:solidFill>
                  <a:schemeClr val="tx2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Careers First case study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24812E-F911-7847-B13C-AECDA1565763}"/>
              </a:ext>
            </a:extLst>
          </p:cNvPr>
          <p:cNvSpPr/>
          <p:nvPr/>
        </p:nvSpPr>
        <p:spPr>
          <a:xfrm>
            <a:off x="4039564" y="3591340"/>
            <a:ext cx="3728047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26EAFF-5604-C24B-AAF5-C81392A0FA8D}"/>
              </a:ext>
            </a:extLst>
          </p:cNvPr>
          <p:cNvSpPr/>
          <p:nvPr/>
        </p:nvSpPr>
        <p:spPr>
          <a:xfrm>
            <a:off x="433136" y="3591340"/>
            <a:ext cx="3321763" cy="2743200"/>
          </a:xfrm>
          <a:prstGeom prst="rect">
            <a:avLst/>
          </a:prstGeom>
          <a:solidFill>
            <a:srgbClr val="E95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930A-B75A-ED47-B671-F64D82EA86D6}"/>
              </a:ext>
            </a:extLst>
          </p:cNvPr>
          <p:cNvSpPr txBox="1"/>
          <p:nvPr/>
        </p:nvSpPr>
        <p:spPr>
          <a:xfrm>
            <a:off x="433136" y="1572459"/>
            <a:ext cx="6465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Discover more about the role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5741-4222-1949-B149-FF751E1EE3B7}"/>
              </a:ext>
            </a:extLst>
          </p:cNvPr>
          <p:cNvSpPr txBox="1"/>
          <p:nvPr/>
        </p:nvSpPr>
        <p:spPr>
          <a:xfrm>
            <a:off x="433136" y="2418342"/>
            <a:ext cx="664352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Explore careers using </a:t>
            </a:r>
            <a:r>
              <a:rPr lang="en-GB" sz="20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Careers Service </a:t>
            </a:r>
            <a:r>
              <a:rPr lang="en-GB" sz="2000">
                <a:solidFill>
                  <a:schemeClr val="tx2"/>
                </a:solidFill>
              </a:rPr>
              <a:t>and find out about what jobs involve and how they are right for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52478-F4E4-674F-83ED-41A1DFBAAF9D}"/>
              </a:ext>
            </a:extLst>
          </p:cNvPr>
          <p:cNvSpPr/>
          <p:nvPr/>
        </p:nvSpPr>
        <p:spPr>
          <a:xfrm>
            <a:off x="475309" y="3621759"/>
            <a:ext cx="3232309" cy="270843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Includes:</a:t>
            </a:r>
            <a:endParaRPr lang="en-GB" b="1">
              <a:solidFill>
                <a:schemeClr val="bg2"/>
              </a:solidFill>
              <a:cs typeface="Calibri"/>
            </a:endParaRPr>
          </a:p>
          <a:p>
            <a:r>
              <a:rPr lang="en-GB" sz="800">
                <a:solidFill>
                  <a:schemeClr val="bg2"/>
                </a:solidFill>
              </a:rPr>
              <a:t>  </a:t>
            </a:r>
            <a:endParaRPr lang="en-GB" sz="800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Average salary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Typical hours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Work patterns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Pathways/How to become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Essential Skills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</a:rPr>
              <a:t>Daily tasks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Career path and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2"/>
                </a:solidFill>
                <a:cs typeface="Calibri"/>
              </a:rPr>
              <a:t>Current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A288C-13D7-1643-88DB-D59DCD4DD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783" y="2407528"/>
            <a:ext cx="3650457" cy="3913941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463CFE-DA5B-6341-BEAE-A0CCD088C9F2}"/>
              </a:ext>
            </a:extLst>
          </p:cNvPr>
          <p:cNvSpPr txBox="1"/>
          <p:nvPr/>
        </p:nvSpPr>
        <p:spPr>
          <a:xfrm>
            <a:off x="4106979" y="3669073"/>
            <a:ext cx="31239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Research Ideas:</a:t>
            </a:r>
          </a:p>
          <a:p>
            <a:endParaRPr lang="en-GB" sz="800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Chef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Technologist/Scientist</a:t>
            </a:r>
            <a:r>
              <a:rPr lang="en-GB">
                <a:solidFill>
                  <a:schemeClr val="bg2"/>
                </a:solidFill>
              </a:rPr>
              <a:t> 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Quality Control Inspector</a:t>
            </a:r>
            <a:endParaRPr lang="en-GB">
              <a:solidFill>
                <a:schemeClr val="bg2"/>
              </a:solidFill>
              <a:cs typeface="Calibri"/>
            </a:endParaRPr>
          </a:p>
          <a:p>
            <a:r>
              <a:rPr lang="en-GB">
                <a:solidFill>
                  <a:schemeClr val="bg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Dietician</a:t>
            </a:r>
            <a:endParaRPr lang="en-GB">
              <a:solidFill>
                <a:schemeClr val="bg2"/>
              </a:solidFill>
            </a:endParaRPr>
          </a:p>
          <a:p>
            <a:r>
              <a:rPr lang="en-GB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Restaurant Manager </a:t>
            </a:r>
            <a:endParaRPr lang="en-GB">
              <a:solidFill>
                <a:schemeClr val="bg2"/>
              </a:solidFill>
              <a:cs typeface="Calibri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>
                <a:solidFill>
                  <a:schemeClr val="bg2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Catering Manager</a:t>
            </a:r>
            <a:r>
              <a:rPr lang="en-GB">
                <a:solidFill>
                  <a:schemeClr val="bg2"/>
                </a:solidFill>
                <a:ea typeface="+mn-lt"/>
                <a:cs typeface="+mn-lt"/>
              </a:rPr>
              <a:t> </a:t>
            </a:r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8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3F569565-4424-D488-961C-4A92F1C3A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" y="77928"/>
            <a:ext cx="12141200" cy="683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8E418-6272-C670-91B8-F317DEE39B8A}"/>
              </a:ext>
            </a:extLst>
          </p:cNvPr>
          <p:cNvSpPr txBox="1"/>
          <p:nvPr/>
        </p:nvSpPr>
        <p:spPr>
          <a:xfrm>
            <a:off x="5759972" y="1312696"/>
            <a:ext cx="84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/>
                </a:solidFill>
              </a:rPr>
              <a:t>GCSE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CE7EAC-F7E9-A2D5-C3B2-6AD9102D4D92}"/>
              </a:ext>
            </a:extLst>
          </p:cNvPr>
          <p:cNvSpPr txBox="1"/>
          <p:nvPr/>
        </p:nvSpPr>
        <p:spPr>
          <a:xfrm>
            <a:off x="1510717" y="2574672"/>
            <a:ext cx="147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B8EB6-35D2-7B53-93AE-5DA4FF4A1E08}"/>
              </a:ext>
            </a:extLst>
          </p:cNvPr>
          <p:cNvSpPr txBox="1"/>
          <p:nvPr/>
        </p:nvSpPr>
        <p:spPr>
          <a:xfrm>
            <a:off x="4336955" y="2574672"/>
            <a:ext cx="953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D5B0F8-C6AF-25DB-BAA6-C9F3E9307F47}"/>
              </a:ext>
            </a:extLst>
          </p:cNvPr>
          <p:cNvSpPr txBox="1"/>
          <p:nvPr/>
        </p:nvSpPr>
        <p:spPr>
          <a:xfrm>
            <a:off x="6149752" y="2614373"/>
            <a:ext cx="2746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Vocational/Technical Qualification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D88D06-AE83-5C09-E961-961EBAF10F2F}"/>
              </a:ext>
            </a:extLst>
          </p:cNvPr>
          <p:cNvSpPr txBox="1"/>
          <p:nvPr/>
        </p:nvSpPr>
        <p:spPr>
          <a:xfrm>
            <a:off x="9617794" y="2594826"/>
            <a:ext cx="168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Apprenticeship</a:t>
            </a:r>
            <a:endParaRPr lang="en-US" sz="1200" b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0B94A-A976-A51B-37FD-0A2D1C07BF68}"/>
              </a:ext>
            </a:extLst>
          </p:cNvPr>
          <p:cNvSpPr txBox="1"/>
          <p:nvPr/>
        </p:nvSpPr>
        <p:spPr>
          <a:xfrm>
            <a:off x="1510717" y="3956300"/>
            <a:ext cx="112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FB459D-A9D8-44B4-CB75-5218EDDD9D09}"/>
              </a:ext>
            </a:extLst>
          </p:cNvPr>
          <p:cNvSpPr txBox="1"/>
          <p:nvPr/>
        </p:nvSpPr>
        <p:spPr>
          <a:xfrm>
            <a:off x="4938410" y="3935851"/>
            <a:ext cx="274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Level 4/5 qualifications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69F26-E3A4-6B04-BD8E-7F9BB17A11C0}"/>
              </a:ext>
            </a:extLst>
          </p:cNvPr>
          <p:cNvSpPr txBox="1"/>
          <p:nvPr/>
        </p:nvSpPr>
        <p:spPr>
          <a:xfrm>
            <a:off x="9214338" y="3950011"/>
            <a:ext cx="237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Higher apprenticeships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F2A67-3456-4E0E-CD74-B3AEEA5B7693}"/>
              </a:ext>
            </a:extLst>
          </p:cNvPr>
          <p:cNvSpPr txBox="1"/>
          <p:nvPr/>
        </p:nvSpPr>
        <p:spPr>
          <a:xfrm>
            <a:off x="9104258" y="4739172"/>
            <a:ext cx="25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Degree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C090-8112-B864-17E7-33AE03120E22}"/>
              </a:ext>
            </a:extLst>
          </p:cNvPr>
          <p:cNvSpPr txBox="1"/>
          <p:nvPr/>
        </p:nvSpPr>
        <p:spPr>
          <a:xfrm>
            <a:off x="3689335" y="5895748"/>
            <a:ext cx="5144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2"/>
                </a:solidFill>
              </a:rPr>
              <a:t>Initial Teacher Training (ITT) with qualified teacher status (QTS)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117A39-5342-5074-E3AD-7ECF48CEB645}"/>
              </a:ext>
            </a:extLst>
          </p:cNvPr>
          <p:cNvSpPr txBox="1"/>
          <p:nvPr/>
        </p:nvSpPr>
        <p:spPr>
          <a:xfrm>
            <a:off x="5629682" y="6410740"/>
            <a:ext cx="110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Teacher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9D01F8-15D5-3AFD-53B5-65140555A8C8}"/>
              </a:ext>
            </a:extLst>
          </p:cNvPr>
          <p:cNvSpPr/>
          <p:nvPr/>
        </p:nvSpPr>
        <p:spPr>
          <a:xfrm>
            <a:off x="870284" y="1698955"/>
            <a:ext cx="10717978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there are different routes you can take to be a teacher there are a few essential things that you will need: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/>
                <a:cs typeface="Calibri"/>
              </a:rPr>
              <a:t>• A minimum GCSE Grade 4 or above in English and maths (plus science if you want to teach primary) </a:t>
            </a:r>
          </a:p>
          <a:p>
            <a:pPr algn="ctr"/>
            <a:r>
              <a:rPr lang="en-GB" sz="1200" b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degree or equivalent qualification</a:t>
            </a:r>
            <a:endParaRPr lang="en-GB" sz="1200" b="1">
              <a:solidFill>
                <a:schemeClr val="bg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3DE10-665E-25A2-93C1-1928158589BE}"/>
              </a:ext>
            </a:extLst>
          </p:cNvPr>
          <p:cNvSpPr/>
          <p:nvPr/>
        </p:nvSpPr>
        <p:spPr>
          <a:xfrm>
            <a:off x="550688" y="2998489"/>
            <a:ext cx="2516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 levels are 2 years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2D34CD-5984-36D6-B28E-A556BF931E8D}"/>
              </a:ext>
            </a:extLst>
          </p:cNvPr>
          <p:cNvSpPr/>
          <p:nvPr/>
        </p:nvSpPr>
        <p:spPr>
          <a:xfrm>
            <a:off x="3372893" y="2952175"/>
            <a:ext cx="2780043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 Levels are nationally recognised, technical qualifications for 16–19-year-olds. Designed by leading employers, one T Level is equivalent in size to 3 A levels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A7B2F4-9CA9-BAF9-86C3-9C33A6349122}"/>
              </a:ext>
            </a:extLst>
          </p:cNvPr>
          <p:cNvSpPr/>
          <p:nvPr/>
        </p:nvSpPr>
        <p:spPr>
          <a:xfrm>
            <a:off x="6212456" y="2952175"/>
            <a:ext cx="262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These include BTEC, Applied General Qualifications (AGQ) and Vocational Technical Qualifications (VTQ) – all at Level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17495-B743-2111-5FCA-E0566C15616E}"/>
              </a:ext>
            </a:extLst>
          </p:cNvPr>
          <p:cNvSpPr/>
          <p:nvPr/>
        </p:nvSpPr>
        <p:spPr>
          <a:xfrm>
            <a:off x="9032048" y="2927423"/>
            <a:ext cx="2663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>
                <a:solidFill>
                  <a:schemeClr val="bg2"/>
                </a:solidFill>
              </a:rPr>
              <a:t>Apprenticeships are jobs which combine practical work and study. Intermediate is Level 2, Advanced is Level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1A22F-1018-96F9-3926-99A451AB4BC5}"/>
              </a:ext>
            </a:extLst>
          </p:cNvPr>
          <p:cNvSpPr/>
          <p:nvPr/>
        </p:nvSpPr>
        <p:spPr>
          <a:xfrm>
            <a:off x="528313" y="4323673"/>
            <a:ext cx="266367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bg2"/>
                </a:solidFill>
              </a:rPr>
              <a:t>Complete a degree course</a:t>
            </a:r>
            <a:br>
              <a:rPr lang="en-GB" sz="1100" b="1">
                <a:solidFill>
                  <a:schemeClr val="bg2"/>
                </a:solidFill>
              </a:rPr>
            </a:br>
            <a:endParaRPr lang="en-GB" sz="600" b="1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It is possible to get QTS as part of an undergraduate degree, for example:</a:t>
            </a:r>
          </a:p>
          <a:p>
            <a:br>
              <a:rPr lang="en-GB" sz="400">
                <a:solidFill>
                  <a:schemeClr val="bg2"/>
                </a:solidFill>
              </a:rPr>
            </a:br>
            <a:r>
              <a:rPr lang="en-GB" sz="1100">
                <a:solidFill>
                  <a:schemeClr val="bg2"/>
                </a:solidFill>
              </a:rPr>
              <a:t>• Bachelor of Arts (BA)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Education (</a:t>
            </a:r>
            <a:r>
              <a:rPr lang="en-GB" sz="1100" err="1">
                <a:solidFill>
                  <a:schemeClr val="bg2"/>
                </a:solidFill>
              </a:rPr>
              <a:t>BEd</a:t>
            </a:r>
            <a:r>
              <a:rPr lang="en-GB" sz="1100">
                <a:solidFill>
                  <a:schemeClr val="bg2"/>
                </a:solidFill>
              </a:rPr>
              <a:t>) with QTS</a:t>
            </a:r>
          </a:p>
          <a:p>
            <a:r>
              <a:rPr lang="en-GB" sz="1100">
                <a:solidFill>
                  <a:schemeClr val="bg2"/>
                </a:solidFill>
              </a:rPr>
              <a:t>• Bachelor of Science (BSc) with QTS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E96F54-F170-4363-4071-6904B13407EA}"/>
              </a:ext>
            </a:extLst>
          </p:cNvPr>
          <p:cNvSpPr/>
          <p:nvPr/>
        </p:nvSpPr>
        <p:spPr>
          <a:xfrm>
            <a:off x="3400419" y="4338640"/>
            <a:ext cx="5345724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Complete a L4/5 course and top up to a degree – L4/5 includes Certificate of HE, Diploma of HE, Higher Technical Qualification (HTQ), HNC, HND and Foundation degrees</a:t>
            </a: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br>
              <a:rPr lang="en-GB" sz="900">
                <a:solidFill>
                  <a:schemeClr val="bg2"/>
                </a:solidFill>
              </a:rPr>
            </a:br>
            <a:endParaRPr lang="en-GB" sz="900">
              <a:solidFill>
                <a:schemeClr val="bg2"/>
              </a:solidFill>
            </a:endParaRPr>
          </a:p>
          <a:p>
            <a:r>
              <a:rPr lang="en-GB" sz="1100">
                <a:solidFill>
                  <a:schemeClr val="bg2"/>
                </a:solidFill>
              </a:rPr>
              <a:t>Top up to a degree (Level 6) in a year of full-time study</a:t>
            </a:r>
            <a:endParaRPr lang="en-GB" sz="1100">
              <a:solidFill>
                <a:schemeClr val="bg2"/>
              </a:solidFill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3CE2D9-6567-A8EE-8055-6063064D40E8}"/>
              </a:ext>
            </a:extLst>
          </p:cNvPr>
          <p:cNvSpPr/>
          <p:nvPr/>
        </p:nvSpPr>
        <p:spPr>
          <a:xfrm>
            <a:off x="9091006" y="4321508"/>
            <a:ext cx="25169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Higher level apprenticeship (foundation degree / Level 5)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DADF8-B748-EC63-DC06-FAB03A740FD7}"/>
              </a:ext>
            </a:extLst>
          </p:cNvPr>
          <p:cNvSpPr/>
          <p:nvPr/>
        </p:nvSpPr>
        <p:spPr>
          <a:xfrm>
            <a:off x="9104258" y="5067073"/>
            <a:ext cx="26636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>
                <a:solidFill>
                  <a:schemeClr val="bg2"/>
                </a:solidFill>
              </a:rPr>
              <a:t>Degree apprenticeship </a:t>
            </a:r>
          </a:p>
          <a:p>
            <a:r>
              <a:rPr lang="en-GB" sz="1100">
                <a:solidFill>
                  <a:schemeClr val="bg2"/>
                </a:solidFill>
              </a:rPr>
              <a:t>(Level 6-7). There is a Level 6 Teaching apprenticeship programme</a:t>
            </a:r>
          </a:p>
        </p:txBody>
      </p:sp>
      <p:pic>
        <p:nvPicPr>
          <p:cNvPr id="24" name="Picture 23" descr="A yellow and black sign&#10;&#10;Description automatically generated with medium confidence">
            <a:extLst>
              <a:ext uri="{FF2B5EF4-FFF2-40B4-BE49-F238E27FC236}">
                <a16:creationId xmlns:a16="http://schemas.microsoft.com/office/drawing/2014/main" id="{9563DFBC-4E37-0E30-577D-ADEFB5F80C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8445" b="26578"/>
          <a:stretch/>
        </p:blipFill>
        <p:spPr>
          <a:xfrm>
            <a:off x="8412480" y="273455"/>
            <a:ext cx="1552874" cy="7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6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omb&#10;&#10;Description automatically generated">
            <a:extLst>
              <a:ext uri="{FF2B5EF4-FFF2-40B4-BE49-F238E27FC236}">
                <a16:creationId xmlns:a16="http://schemas.microsoft.com/office/drawing/2014/main" id="{C64F5332-0D9A-5E44-B672-09423EC83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5728" b="66646"/>
          <a:stretch/>
        </p:blipFill>
        <p:spPr>
          <a:xfrm>
            <a:off x="-1" y="4347739"/>
            <a:ext cx="12192001" cy="2510262"/>
          </a:xfrm>
          <a:prstGeom prst="rect">
            <a:avLst/>
          </a:prstGeom>
        </p:spPr>
      </p:pic>
      <p:pic>
        <p:nvPicPr>
          <p:cNvPr id="3" name="Picture 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0568AA6-48B1-0049-BAB4-C4479D9CE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27" y="2324271"/>
            <a:ext cx="4776787" cy="1741625"/>
          </a:xfrm>
          <a:prstGeom prst="rect">
            <a:avLst/>
          </a:prstGeom>
        </p:spPr>
      </p:pic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895E31F-B931-D94E-81CD-458F457C1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17" y="2668919"/>
            <a:ext cx="2603930" cy="10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9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End slid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 breakout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reakout - half page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reakout - one third">
  <a:themeElements>
    <a:clrScheme name="Custom 4">
      <a:dk1>
        <a:srgbClr val="05A8A7"/>
      </a:dk1>
      <a:lt1>
        <a:srgbClr val="00A8A6"/>
      </a:lt1>
      <a:dk2>
        <a:srgbClr val="484A47"/>
      </a:dk2>
      <a:lt2>
        <a:srgbClr val="FEFFFE"/>
      </a:lt2>
      <a:accent1>
        <a:srgbClr val="05A8A6"/>
      </a:accent1>
      <a:accent2>
        <a:srgbClr val="006792"/>
      </a:accent2>
      <a:accent3>
        <a:srgbClr val="4E5E92"/>
      </a:accent3>
      <a:accent4>
        <a:srgbClr val="EB6E4F"/>
      </a:accent4>
      <a:accent5>
        <a:srgbClr val="E8B462"/>
      </a:accent5>
      <a:accent6>
        <a:srgbClr val="077876"/>
      </a:accent6>
      <a:hlink>
        <a:srgbClr val="484948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537c5f05-cdad-425f-aad0-0d3c32d95df6">
      <Terms xmlns="http://schemas.microsoft.com/office/infopath/2007/PartnerControls"/>
    </lcf76f155ced4ddcb4097134ff3c332f>
    <ad0f4458c755473bb0deeefe88ee5d03 xmlns="537c5f05-cdad-425f-aad0-0d3c32d95df6">
      <Terms xmlns="http://schemas.microsoft.com/office/infopath/2007/PartnerControls"/>
    </ad0f4458c755473bb0deeefe88ee5d03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40089F4EC45469A28A09DB9281528" ma:contentTypeVersion="18" ma:contentTypeDescription="Create a new document." ma:contentTypeScope="" ma:versionID="a1adb2c8f62d6cf7579b6a7d877348cb">
  <xsd:schema xmlns:xsd="http://www.w3.org/2001/XMLSchema" xmlns:xs="http://www.w3.org/2001/XMLSchema" xmlns:p="http://schemas.microsoft.com/office/2006/metadata/properties" xmlns:ns2="537c5f05-cdad-425f-aad0-0d3c32d95df6" xmlns:ns3="75ca23ed-fdba-4544-8426-dc162b381dbf" targetNamespace="http://schemas.microsoft.com/office/2006/metadata/properties" ma:root="true" ma:fieldsID="447ec897873e89eabd3d7842368b06fe" ns2:_="" ns3:_="">
    <xsd:import namespace="537c5f05-cdad-425f-aad0-0d3c32d95df6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ad0f4458c755473bb0deeefe88ee5d03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c5f05-cdad-425f-aad0-0d3c32d95df6" elementFormDefault="qualified">
    <xsd:import namespace="http://schemas.microsoft.com/office/2006/documentManagement/types"/>
    <xsd:import namespace="http://schemas.microsoft.com/office/infopath/2007/PartnerControls"/>
    <xsd:element name="ad0f4458c755473bb0deeefe88ee5d03" ma:index="9" nillable="true" ma:taxonomy="true" ma:internalName="ad0f4458c755473bb0deeefe88ee5d03" ma:taxonomyFieldName="Document_x0020_Type" ma:displayName="Document Type" ma:default="" ma:fieldId="{ad0f4458-c755-473b-b0de-eefe88ee5d03}" ma:sspId="f6e0c83f-acaa-4304-b138-9c5a9482c26e" ma:termSetId="78ac366d-73ed-452a-8a2f-816ad01162f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6916485-7e95-4a10-8beb-ad03f6a8e634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779049-4F17-4D64-978D-4C862B6C874B}">
  <ds:schemaRefs>
    <ds:schemaRef ds:uri="0b7998e6-b82a-4691-8b94-178a4ba284ea"/>
    <ds:schemaRef ds:uri="75ca23ed-fdba-4544-8426-dc162b381d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6d796ba-87e0-471c-81e6-24e32029e591"/>
    <ds:schemaRef ds:uri="537c5f05-cdad-425f-aad0-0d3c32d95df6"/>
  </ds:schemaRefs>
</ds:datastoreItem>
</file>

<file path=customXml/itemProps2.xml><?xml version="1.0" encoding="utf-8"?>
<ds:datastoreItem xmlns:ds="http://schemas.openxmlformats.org/officeDocument/2006/customXml" ds:itemID="{ED3E3E32-B942-4099-9102-852297806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7c5f05-cdad-425f-aad0-0d3c32d95df6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721283-21C3-49A6-937B-6314E51AA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579</Words>
  <Application>Microsoft Office PowerPoint</Application>
  <PresentationFormat>Widescreen</PresentationFormat>
  <Paragraphs>95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office theme</vt:lpstr>
      <vt:lpstr>4_End slide</vt:lpstr>
      <vt:lpstr>Breakout - one third</vt:lpstr>
      <vt:lpstr>No breakout</vt:lpstr>
      <vt:lpstr>Breakout - half page</vt:lpstr>
      <vt:lpstr>Breakout - one third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Leanne Edwards</dc:creator>
  <cp:keywords/>
  <dc:description/>
  <cp:lastModifiedBy>Leanne Edwards</cp:lastModifiedBy>
  <cp:revision>7</cp:revision>
  <dcterms:created xsi:type="dcterms:W3CDTF">2022-04-04T12:54:06Z</dcterms:created>
  <dcterms:modified xsi:type="dcterms:W3CDTF">2025-03-27T12:43:25Z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0x010100913EBA5567F16C48BF863E21D3277F25</vt:lpwstr>
  </property>
  <property fmtid="{D5CDD505-2E9C-101B-9397-08002B2CF9AE}" pid="3" name="Document Type">
    <vt:lpwstr/>
  </property>
  <property fmtid="{D5CDD505-2E9C-101B-9397-08002B2CF9AE}" pid="4" name="MediaServiceImageTags">
    <vt:lpwstr/>
  </property>
</Properties>
</file>