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94" r:id="rId3"/>
    <p:sldId id="256" r:id="rId4"/>
    <p:sldId id="258" r:id="rId5"/>
    <p:sldId id="305" r:id="rId6"/>
    <p:sldId id="300" r:id="rId7"/>
    <p:sldId id="262" r:id="rId8"/>
    <p:sldId id="295" r:id="rId9"/>
    <p:sldId id="303" r:id="rId10"/>
    <p:sldId id="304" r:id="rId11"/>
    <p:sldId id="266" r:id="rId12"/>
    <p:sldId id="268" r:id="rId13"/>
    <p:sldId id="311" r:id="rId14"/>
    <p:sldId id="312" r:id="rId15"/>
    <p:sldId id="296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86F2C-6729-4D9B-B870-7AE482D25D35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AD435-20A0-4420-995D-B25CA3567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2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spcBef>
                <a:spcPct val="0"/>
              </a:spcBef>
            </a:pPr>
            <a:r>
              <a:rPr lang="en-GB" altLang="en-US" sz="1400"/>
              <a:t>You will be an employed member of staff and will:</a:t>
            </a:r>
          </a:p>
          <a:p>
            <a:pPr marL="273050" indent="-273050" eaLnBrk="1" hangingPunct="1">
              <a:spcBef>
                <a:spcPct val="0"/>
              </a:spcBef>
              <a:buFont typeface="Wingdings 2" pitchFamily="18" charset="2"/>
              <a:buChar char=""/>
            </a:pPr>
            <a:endParaRPr lang="en-GB" altLang="en-US" sz="1400"/>
          </a:p>
          <a:p>
            <a:pPr marL="273050" indent="-273050" eaLnBrk="1" hangingPunct="1">
              <a:spcBef>
                <a:spcPct val="0"/>
              </a:spcBef>
              <a:buFont typeface="Wingdings 2" pitchFamily="18" charset="2"/>
              <a:buChar char=""/>
            </a:pPr>
            <a:r>
              <a:rPr lang="en-GB" altLang="en-US" sz="1400"/>
              <a:t>Have a contract of employment – fixed term or permanent</a:t>
            </a:r>
          </a:p>
          <a:p>
            <a:pPr marL="273050" indent="-273050" eaLnBrk="1" hangingPunct="1">
              <a:spcBef>
                <a:spcPct val="0"/>
              </a:spcBef>
              <a:buFont typeface="Wingdings 2" pitchFamily="18" charset="2"/>
              <a:buChar char=""/>
            </a:pPr>
            <a:endParaRPr lang="en-GB" altLang="en-US" sz="1400"/>
          </a:p>
          <a:p>
            <a:pPr marL="273050" indent="-273050" eaLnBrk="1" hangingPunct="1">
              <a:spcBef>
                <a:spcPct val="0"/>
              </a:spcBef>
              <a:buFont typeface="Wingdings 2" pitchFamily="18" charset="2"/>
              <a:buChar char=""/>
            </a:pPr>
            <a:r>
              <a:rPr lang="en-GB" altLang="en-US" sz="1400"/>
              <a:t>Be paid and get paid holidays</a:t>
            </a:r>
          </a:p>
          <a:p>
            <a:pPr marL="273050" indent="-273050" eaLnBrk="1" hangingPunct="1">
              <a:spcBef>
                <a:spcPct val="0"/>
              </a:spcBef>
              <a:buFont typeface="Wingdings 2" pitchFamily="18" charset="2"/>
              <a:buChar char=""/>
            </a:pPr>
            <a:endParaRPr lang="en-GB" altLang="en-US" sz="1400"/>
          </a:p>
          <a:p>
            <a:pPr marL="271463" lvl="1" indent="-273050" eaLnBrk="1" hangingPunct="1">
              <a:buFont typeface="Wingdings 2" pitchFamily="18" charset="2"/>
              <a:buChar char=""/>
            </a:pPr>
            <a:r>
              <a:rPr lang="en-GB" altLang="en-US" sz="1400"/>
              <a:t>Be trained and gain qualifications</a:t>
            </a:r>
          </a:p>
          <a:p>
            <a:pPr marL="271463" lvl="1" indent="-273050" eaLnBrk="1" hangingPunct="1">
              <a:buFont typeface="Wingdings 2" pitchFamily="18" charset="2"/>
              <a:buNone/>
            </a:pPr>
            <a:endParaRPr lang="en-GB" altLang="en-US" sz="1400"/>
          </a:p>
          <a:p>
            <a:pPr marL="271463" lvl="1" indent="-273050" eaLnBrk="1" hangingPunct="1">
              <a:spcBef>
                <a:spcPct val="0"/>
              </a:spcBef>
              <a:buFont typeface="Wingdings 2" pitchFamily="18" charset="2"/>
              <a:buChar char=""/>
            </a:pPr>
            <a:r>
              <a:rPr lang="en-GB" altLang="en-US" sz="1400"/>
              <a:t>Earn more as you become more experienced, skilled and knowledgeable</a:t>
            </a:r>
          </a:p>
          <a:p>
            <a:pPr marL="271463" lvl="1" indent="-273050" eaLnBrk="1" hangingPunct="1">
              <a:spcBef>
                <a:spcPct val="0"/>
              </a:spcBef>
              <a:buFont typeface="Wingdings 2" pitchFamily="18" charset="2"/>
              <a:buChar char=""/>
            </a:pPr>
            <a:endParaRPr lang="en-GB" altLang="en-US" sz="1400"/>
          </a:p>
          <a:p>
            <a:pPr marL="271463" lvl="1" indent="-273050" eaLnBrk="1" hangingPunct="1">
              <a:spcBef>
                <a:spcPct val="0"/>
              </a:spcBef>
              <a:buFont typeface="Wingdings 2" pitchFamily="18" charset="2"/>
              <a:buChar char=""/>
            </a:pPr>
            <a:r>
              <a:rPr lang="en-GB" altLang="en-US" sz="1400"/>
              <a:t>Work alongside experienced and skilled people</a:t>
            </a:r>
          </a:p>
          <a:p>
            <a:pPr marL="271463" lvl="1" indent="-273050" eaLnBrk="1" hangingPunct="1">
              <a:spcBef>
                <a:spcPct val="0"/>
              </a:spcBef>
              <a:buFont typeface="Wingdings 2" pitchFamily="18" charset="2"/>
              <a:buChar char=""/>
            </a:pPr>
            <a:endParaRPr lang="en-GB" altLang="en-US" sz="1400"/>
          </a:p>
          <a:p>
            <a:pPr marL="273050" indent="-273050" eaLnBrk="1" hangingPunct="1">
              <a:spcBef>
                <a:spcPct val="0"/>
              </a:spcBef>
            </a:pPr>
            <a:endParaRPr lang="en-GB" altLang="en-US" sz="140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1E8E1A5-0896-4028-B1BD-18D49513F9A5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Speakers notes: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Can you guess who the following people are and what they started their career as?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 i="1"/>
              <a:t>(Allow the class to call out some answers)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Answers (Left to right)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Jamie Oliver (Chef, author and TV personality) started helping out at his parents pub before completing an Apprenticeship in catering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Sir Alex Ferguson (Football coach) started as an Apprentice toolmaker in the shipyards in Glasgow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Billy Connolly (comedian) also started out as a welder in the same Glasgow shipyard as Sir Alex Ferguson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Elvis Presley (singer and film star) started out as an apprentice plumber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Rebecca Addlington OBE (Olympic gold medal swimmer) completed an Advanced Apprenticeship in Sporting Excellence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Alan Titchmarsh started as an apprentice gardener with Ilkley Council and completed a City and Guilds qualification in horticulture before moving to Kew Gardens to study a diploma in Horticulture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D0EF39-A1B7-44C7-B2C1-5079CA60E6A0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/>
              <a:t>Speaker notes:</a:t>
            </a:r>
          </a:p>
          <a:p>
            <a:endParaRPr lang="en-GB" altLang="en-US" b="1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Due to demand from business and backing from the government Higher Apprenticeships are expanding.  Apprentices’ opportunities for career progression are increasing with the expansion of Higher Apprenticeships (levels 4-7).  Equivalent to a degree, more of these specialised and highly skilled Apprenticeships are being offered each year, giving individuals the chance to continue their professional development and realise their full potential.</a:t>
            </a:r>
          </a:p>
          <a:p>
            <a:endParaRPr lang="en-GB" altLang="en-US"/>
          </a:p>
          <a:p>
            <a:endParaRPr lang="en-GB" altLang="en-US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8D69E6-FDF6-4655-BCD5-1D177088059A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/>
              <a:t>Speaker notes:</a:t>
            </a:r>
          </a:p>
          <a:p>
            <a:endParaRPr lang="en-GB" altLang="en-US" b="1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Due to demand from business and backing from the government Higher Apprenticeships are expanding.  Apprentices’ opportunities for career progression are increasing with the expansion of Higher Apprenticeships (levels 4-7).  Equivalent to a degree, more of these specialised and highly skilled Apprenticeships are being offered each year, giving individuals the chance to continue their professional development and realise their full potential.</a:t>
            </a:r>
          </a:p>
          <a:p>
            <a:endParaRPr lang="en-GB" altLang="en-US"/>
          </a:p>
          <a:p>
            <a:endParaRPr lang="en-GB" altLang="en-US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4293A1-A452-492F-85C7-5E33EAEABBB7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5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2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5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renticeships -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6713" y="6489700"/>
            <a:ext cx="280987" cy="368300"/>
          </a:xfrm>
          <a:prstGeom prst="rect">
            <a:avLst/>
          </a:prstGeom>
        </p:spPr>
        <p:txBody>
          <a:bodyPr lIns="0" tIns="36000" rIns="0" bIns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04813"/>
            <a:ext cx="21431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255588" y="6165850"/>
            <a:ext cx="424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3200" b="1" u="sng">
                <a:solidFill>
                  <a:srgbClr val="185581"/>
                </a:solidFill>
              </a:rPr>
              <a:t>www.careerpilot.org.uk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0000"/>
            <a:ext cx="5149850" cy="9814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58775" y="1557339"/>
            <a:ext cx="8426450" cy="1439614"/>
          </a:xfrm>
          <a:prstGeom prst="rect">
            <a:avLst/>
          </a:prstGeom>
        </p:spPr>
        <p:txBody>
          <a:bodyPr rtlCol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31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2pPr>
            <a:lvl3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lvl3pPr>
            <a:lvl4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53035"/>
            <a:ext cx="4116387" cy="2520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338045" y="3753035"/>
            <a:ext cx="4137118" cy="2520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143311"/>
      </p:ext>
    </p:extLst>
  </p:cSld>
  <p:clrMapOvr>
    <a:masterClrMapping/>
  </p:clrMapOvr>
  <p:transition advClick="0" advTm="0"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6713" y="6489700"/>
            <a:ext cx="5826125" cy="368300"/>
          </a:xfrm>
          <a:prstGeom prst="rect">
            <a:avLst/>
          </a:prstGeom>
        </p:spPr>
        <p:txBody>
          <a:bodyPr lIns="0" tIns="3600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D90633C-8C0B-47A1-A482-24F33117B762}" type="slidenum">
              <a:rPr lang="en-GB" altLang="en-US" sz="900" b="1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GB" altLang="en-US" sz="9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900">
                <a:solidFill>
                  <a:srgbClr val="000000"/>
                </a:solidFill>
                <a:latin typeface="Arial" charset="0"/>
              </a:rPr>
              <a:t>| Presentation title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66713" y="6489700"/>
            <a:ext cx="280987" cy="368300"/>
          </a:xfrm>
          <a:prstGeom prst="rect">
            <a:avLst/>
          </a:prstGeom>
        </p:spPr>
        <p:txBody>
          <a:bodyPr lIns="0" tIns="36000" rIns="0" bIns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65100"/>
            <a:ext cx="287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2"/>
          <p:cNvCxnSpPr/>
          <p:nvPr userDrawn="1"/>
        </p:nvCxnSpPr>
        <p:spPr>
          <a:xfrm>
            <a:off x="358775" y="1150938"/>
            <a:ext cx="8426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 userDrawn="1"/>
        </p:nvCxnSpPr>
        <p:spPr>
          <a:xfrm>
            <a:off x="358775" y="6480175"/>
            <a:ext cx="8426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371475"/>
            <a:ext cx="21431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0000"/>
            <a:ext cx="6281299" cy="79049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58775" y="1557338"/>
            <a:ext cx="4116388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68838" y="1557338"/>
            <a:ext cx="4114800" cy="4535487"/>
          </a:xfrm>
        </p:spPr>
        <p:txBody>
          <a:bodyPr rtlCol="0">
            <a:noAutofit/>
          </a:bodyPr>
          <a:lstStyle/>
          <a:p>
            <a:pPr lvl="0"/>
            <a:endParaRPr lang="en-GB" noProof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668838" y="6489700"/>
            <a:ext cx="4116387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00/00/2013</a:t>
            </a:r>
          </a:p>
        </p:txBody>
      </p:sp>
    </p:spTree>
    <p:extLst>
      <p:ext uri="{BB962C8B-B14F-4D97-AF65-F5344CB8AC3E}">
        <p14:creationId xmlns:p14="http://schemas.microsoft.com/office/powerpoint/2010/main" val="1408845488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66713" y="6489700"/>
            <a:ext cx="5826125" cy="368300"/>
          </a:xfrm>
          <a:prstGeom prst="rect">
            <a:avLst/>
          </a:prstGeom>
        </p:spPr>
        <p:txBody>
          <a:bodyPr lIns="0" tIns="3600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F74E9EC-4B80-4607-8FAA-A152A2CFDD3A}" type="slidenum">
              <a:rPr lang="en-GB" altLang="en-US" sz="900" b="1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r>
              <a:rPr lang="en-GB" altLang="en-US" sz="9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900">
                <a:solidFill>
                  <a:srgbClr val="000000"/>
                </a:solidFill>
                <a:latin typeface="Arial" charset="0"/>
              </a:rPr>
              <a:t>| Presentation title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66713" y="6489700"/>
            <a:ext cx="280987" cy="368300"/>
          </a:xfrm>
          <a:prstGeom prst="rect">
            <a:avLst/>
          </a:prstGeom>
        </p:spPr>
        <p:txBody>
          <a:bodyPr lIns="0" tIns="36000" rIns="0" bIns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65100"/>
            <a:ext cx="287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2"/>
          <p:cNvCxnSpPr/>
          <p:nvPr userDrawn="1"/>
        </p:nvCxnSpPr>
        <p:spPr>
          <a:xfrm>
            <a:off x="358775" y="1150938"/>
            <a:ext cx="8426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/>
          <p:cNvCxnSpPr/>
          <p:nvPr userDrawn="1"/>
        </p:nvCxnSpPr>
        <p:spPr>
          <a:xfrm>
            <a:off x="358775" y="6480175"/>
            <a:ext cx="8426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371475"/>
            <a:ext cx="21431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0000"/>
            <a:ext cx="6281299" cy="79049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58775" y="1557338"/>
            <a:ext cx="6367368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2600"/>
              </a:lnSpc>
              <a:defRPr sz="2400"/>
            </a:lvl1pPr>
            <a:lvl2pPr>
              <a:lnSpc>
                <a:spcPts val="2600"/>
              </a:lnSpc>
              <a:defRPr sz="2400"/>
            </a:lvl2pPr>
            <a:lvl3pPr>
              <a:lnSpc>
                <a:spcPts val="2600"/>
              </a:lnSpc>
              <a:defRPr sz="2400"/>
            </a:lvl3pPr>
            <a:lvl4pPr>
              <a:lnSpc>
                <a:spcPts val="2600"/>
              </a:lnSpc>
              <a:defRPr sz="2400"/>
            </a:lvl4pPr>
            <a:lvl5pPr>
              <a:lnSpc>
                <a:spcPts val="26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68838" y="6489700"/>
            <a:ext cx="4116387" cy="368300"/>
          </a:xfrm>
          <a:prstGeom prst="rect">
            <a:avLst/>
          </a:prstGeom>
        </p:spPr>
        <p:txBody>
          <a:bodyPr lIns="0" tIns="3600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00/00/2013</a:t>
            </a:r>
          </a:p>
        </p:txBody>
      </p:sp>
    </p:spTree>
    <p:extLst>
      <p:ext uri="{BB962C8B-B14F-4D97-AF65-F5344CB8AC3E}">
        <p14:creationId xmlns:p14="http://schemas.microsoft.com/office/powerpoint/2010/main" val="1540372352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8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8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8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5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4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779F-B0B7-47E4-ACA0-157E33AA653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ECCF-F499-4D37-926C-2D0D11DFE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0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2ahUKEwi-nMLG8-DgAhUBUhoKHTRCCkoQjRx6BAgBEAU&amp;url=http://www.ormistonvictoryacademy.co.uk/apprenticeships/&amp;psig=AOvVaw3rdiwVL0doVOcm5-dAhhBj&amp;ust=1551528287337716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unifrog.org/student/apprenticeships/start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ingapprenticeships.com/higher-degree-listing/?utm_source=homepage+banner&amp;utm_medium=h%26d+jan&amp;utm_campaign=naw202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pprenticeship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62"/>
            <a:ext cx="9036496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2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D187B-8706-45A7-A20A-FDB89A98EA1A}"/>
              </a:ext>
            </a:extLst>
          </p:cNvPr>
          <p:cNvSpPr txBox="1"/>
          <p:nvPr/>
        </p:nvSpPr>
        <p:spPr>
          <a:xfrm>
            <a:off x="323528" y="119675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As an apprenticeship is a job, you apply directly through the employer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You will need to submit a CV/letter of 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There will be an interview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There may be an assessment to complete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1FEBB-B384-4346-BFA3-9966C6590A1E}"/>
              </a:ext>
            </a:extLst>
          </p:cNvPr>
          <p:cNvSpPr txBox="1"/>
          <p:nvPr/>
        </p:nvSpPr>
        <p:spPr>
          <a:xfrm>
            <a:off x="899592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Applying for an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263036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358775" y="360363"/>
            <a:ext cx="6281738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Arial" charset="0"/>
                <a:cs typeface="Arial" charset="0"/>
              </a:rPr>
              <a:t>How to apply for an apprenticeship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58775" y="1304925"/>
            <a:ext cx="8208963" cy="4525963"/>
          </a:xfrm>
        </p:spPr>
        <p:txBody>
          <a:bodyPr/>
          <a:lstStyle/>
          <a:p>
            <a:pPr algn="ctr" eaLnBrk="1" hangingPunct="1"/>
            <a:r>
              <a:rPr lang="en-GB" altLang="en-US" sz="2800" b="1">
                <a:latin typeface="Arial" charset="0"/>
                <a:cs typeface="Arial" charset="0"/>
              </a:rPr>
              <a:t>www.gov.uk/apply-apprenticeship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7489825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7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58775" y="360363"/>
            <a:ext cx="6281738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How to apply for an apprenticeship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3"/>
          <a:stretch>
            <a:fillRect/>
          </a:stretch>
        </p:blipFill>
        <p:spPr bwMode="auto">
          <a:xfrm>
            <a:off x="1217613" y="1556791"/>
            <a:ext cx="7713662" cy="479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196975"/>
            <a:ext cx="3729038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Box 2"/>
          <p:cNvSpPr txBox="1">
            <a:spLocks noChangeArrowheads="1"/>
          </p:cNvSpPr>
          <p:nvPr/>
        </p:nvSpPr>
        <p:spPr bwMode="auto">
          <a:xfrm>
            <a:off x="138113" y="2341563"/>
            <a:ext cx="184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ts val="22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ts val="2200"/>
              </a:lnSpc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ts val="2200"/>
              </a:lnSpc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>
                <a:latin typeface="Calibri" pitchFamily="34" charset="0"/>
              </a:rPr>
              <a:t>Search for apprenticeships using Unifrog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74813" y="3068638"/>
            <a:ext cx="2435225" cy="3952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8113" y="4581128"/>
            <a:ext cx="2129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https://www.unifrog.org/student/apprenticeships/start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7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90D6BD-934E-4795-A75D-602C1B5B8237}"/>
              </a:ext>
            </a:extLst>
          </p:cNvPr>
          <p:cNvSpPr txBox="1"/>
          <p:nvPr/>
        </p:nvSpPr>
        <p:spPr>
          <a:xfrm>
            <a:off x="2286000" y="3108403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https://www.amazingapprenticeships.com/higher-degree-listing/?utm_source=homepage+banner&amp;utm_medium=h%26d+jan&amp;utm_campaign=naw2025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92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B4F96-53E1-4982-8AFF-96C2F3DE1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t="13250" r="51575"/>
          <a:stretch/>
        </p:blipFill>
        <p:spPr>
          <a:xfrm>
            <a:off x="467544" y="332656"/>
            <a:ext cx="820891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AC64-44FD-4937-A1DA-988F854A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Tips for applying for an 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23AA-35A9-474A-A2A6-4BD0F4784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en-GB" sz="4600" dirty="0"/>
              <a:t>Investigate now – look at possibilities this year (use Unifrog, UCAS Hub, Pathways CTM, Amazing Apprenticeships)</a:t>
            </a:r>
          </a:p>
          <a:p>
            <a:r>
              <a:rPr lang="en-GB" sz="4600" dirty="0"/>
              <a:t>Get your CV up to date (CV builder Unifrog)</a:t>
            </a:r>
          </a:p>
          <a:p>
            <a:r>
              <a:rPr lang="en-GB" sz="4600" dirty="0"/>
              <a:t>Take up opportunities to build up your CV</a:t>
            </a:r>
          </a:p>
          <a:p>
            <a:r>
              <a:rPr lang="en-GB" sz="4600" dirty="0"/>
              <a:t>Undertake work experience (</a:t>
            </a:r>
            <a:r>
              <a:rPr lang="en-GB" sz="4600" dirty="0" err="1"/>
              <a:t>inc.</a:t>
            </a:r>
            <a:r>
              <a:rPr lang="en-GB" sz="4600" dirty="0"/>
              <a:t> Virtual)</a:t>
            </a:r>
          </a:p>
          <a:p>
            <a:r>
              <a:rPr lang="en-GB" sz="4600" dirty="0"/>
              <a:t>Apply early</a:t>
            </a:r>
          </a:p>
          <a:p>
            <a:r>
              <a:rPr lang="en-GB" sz="4600" dirty="0"/>
              <a:t>Get interview experience</a:t>
            </a:r>
          </a:p>
          <a:p>
            <a:r>
              <a:rPr lang="en-GB" sz="4600" dirty="0"/>
              <a:t>Attend </a:t>
            </a:r>
            <a:r>
              <a:rPr lang="en-GB" sz="4600"/>
              <a:t>Insight days</a:t>
            </a:r>
            <a:endParaRPr lang="en-GB" sz="4600" dirty="0"/>
          </a:p>
          <a:p>
            <a:r>
              <a:rPr lang="en-GB" sz="4600" dirty="0"/>
              <a:t>Strive for best grades in your A Level/BTEC qualifications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6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EE95E89-FBB9-45FA-8844-3C667C0A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11488"/>
            <a:ext cx="28781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>
            <a:extLst>
              <a:ext uri="{FF2B5EF4-FFF2-40B4-BE49-F238E27FC236}">
                <a16:creationId xmlns:a16="http://schemas.microsoft.com/office/drawing/2014/main" id="{4E648D6A-2054-4086-AFAE-948C1969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87325"/>
            <a:ext cx="4751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Celebrating Success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-Apprenticeships</a:t>
            </a: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03DF9B86-801E-4FC0-838A-7C13FF90D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060575"/>
            <a:ext cx="43195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Traditions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Unilever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Home Office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Warner Bros HR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Ministry of Justice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Bond Byron Architects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 Aspect Capital 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b="1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Box 2">
            <a:extLst>
              <a:ext uri="{FF2B5EF4-FFF2-40B4-BE49-F238E27FC236}">
                <a16:creationId xmlns:a16="http://schemas.microsoft.com/office/drawing/2014/main" id="{35FAAEF4-944B-4B01-BFEA-D34002F4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060575"/>
            <a:ext cx="43926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Horwich Farelly Law Firm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Frank Hirth UK Tax Advisory </a:t>
            </a:r>
            <a:endParaRPr lang="en-GB" altLang="en-US" sz="2800" b="1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Lambeth Council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Met Police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Verdana" panose="020B0604030504040204" pitchFamily="34" charset="0"/>
                <a:cs typeface="Arial" panose="020B0604020202020204" pitchFamily="34" charset="0"/>
              </a:rPr>
              <a:t>CMS Level 7 (Solicitor Apprenticeship)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48DB2-3B8B-40E1-B26B-71B875068FAB}"/>
              </a:ext>
            </a:extLst>
          </p:cNvPr>
          <p:cNvSpPr txBox="1"/>
          <p:nvPr/>
        </p:nvSpPr>
        <p:spPr>
          <a:xfrm>
            <a:off x="107950" y="476672"/>
            <a:ext cx="892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Apprenticeship placements (Blackfen students):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7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8.staticflickr.com/7142/6837712189_ebd812def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5" y="1196697"/>
            <a:ext cx="8195651" cy="4622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itle 4"/>
          <p:cNvSpPr txBox="1">
            <a:spLocks/>
          </p:cNvSpPr>
          <p:nvPr/>
        </p:nvSpPr>
        <p:spPr bwMode="auto">
          <a:xfrm>
            <a:off x="323850" y="260350"/>
            <a:ext cx="53641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3400" b="1">
                <a:solidFill>
                  <a:srgbClr val="92D050"/>
                </a:solidFill>
              </a:rPr>
              <a:t>An Apprenticeship helps you get ahead with.....</a:t>
            </a:r>
          </a:p>
        </p:txBody>
      </p:sp>
      <p:grpSp>
        <p:nvGrpSpPr>
          <p:cNvPr id="65540" name="Group 1"/>
          <p:cNvGrpSpPr>
            <a:grpSpLocks/>
          </p:cNvGrpSpPr>
          <p:nvPr/>
        </p:nvGrpSpPr>
        <p:grpSpPr bwMode="auto">
          <a:xfrm>
            <a:off x="684213" y="1563688"/>
            <a:ext cx="5183187" cy="3887787"/>
            <a:chOff x="468363" y="2132856"/>
            <a:chExt cx="5183757" cy="3888358"/>
          </a:xfrm>
        </p:grpSpPr>
        <p:sp>
          <p:nvSpPr>
            <p:cNvPr id="6" name="Rounded Rectangle 5"/>
            <p:cNvSpPr/>
            <p:nvPr/>
          </p:nvSpPr>
          <p:spPr>
            <a:xfrm>
              <a:off x="468363" y="2133426"/>
              <a:ext cx="503237" cy="3887788"/>
            </a:xfrm>
            <a:prstGeom prst="roundRect">
              <a:avLst/>
            </a:prstGeom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1600" y="2132856"/>
              <a:ext cx="1440160" cy="503237"/>
            </a:xfrm>
            <a:prstGeom prst="roundRect">
              <a:avLst/>
            </a:prstGeom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dirty="0">
                  <a:solidFill>
                    <a:prstClr val="black"/>
                  </a:solidFill>
                  <a:cs typeface="Arial"/>
                </a:rPr>
                <a:t>Job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71600" y="3429000"/>
              <a:ext cx="2664296" cy="504825"/>
            </a:xfrm>
            <a:prstGeom prst="roundRect">
              <a:avLst/>
            </a:prstGeom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dirty="0">
                  <a:solidFill>
                    <a:prstClr val="black"/>
                  </a:solidFill>
                  <a:cs typeface="Arial"/>
                </a:rPr>
                <a:t>Training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71601" y="4077072"/>
              <a:ext cx="3312367" cy="504825"/>
            </a:xfrm>
            <a:prstGeom prst="roundRect">
              <a:avLst/>
            </a:prstGeom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dirty="0">
                  <a:solidFill>
                    <a:prstClr val="black"/>
                  </a:solidFill>
                  <a:cs typeface="Arial"/>
                </a:rPr>
                <a:t>New Skills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71600" y="2780928"/>
              <a:ext cx="2016224" cy="503238"/>
            </a:xfrm>
            <a:prstGeom prst="roundRect">
              <a:avLst/>
            </a:prstGeom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dirty="0">
                  <a:solidFill>
                    <a:prstClr val="black"/>
                  </a:solidFill>
                  <a:cs typeface="Arial"/>
                </a:rPr>
                <a:t>Pay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71600" y="4725144"/>
              <a:ext cx="3960440" cy="503238"/>
            </a:xfrm>
            <a:prstGeom prst="roundRect">
              <a:avLst/>
            </a:prstGeom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dirty="0">
                  <a:solidFill>
                    <a:prstClr val="black"/>
                  </a:solidFill>
                  <a:cs typeface="Arial"/>
                </a:rPr>
                <a:t>Experience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71600" y="5373216"/>
              <a:ext cx="4680520" cy="504825"/>
            </a:xfrm>
            <a:prstGeom prst="roundRect">
              <a:avLst/>
            </a:prstGeom>
            <a:ln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dirty="0">
                  <a:solidFill>
                    <a:prstClr val="black"/>
                  </a:solidFill>
                  <a:cs typeface="Arial"/>
                </a:rPr>
                <a:t>Qualifications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5757002"/>
      </p:ext>
    </p:extLst>
  </p:cSld>
  <p:clrMapOvr>
    <a:masterClrMapping/>
  </p:clrMapOvr>
  <p:transition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BC00DF-39E3-4F02-80D3-6A7ECC74F3C9}"/>
              </a:ext>
            </a:extLst>
          </p:cNvPr>
          <p:cNvSpPr/>
          <p:nvPr/>
        </p:nvSpPr>
        <p:spPr>
          <a:xfrm>
            <a:off x="395536" y="332656"/>
            <a:ext cx="45365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Average salary for an apprentice 2024</a:t>
            </a:r>
          </a:p>
          <a:p>
            <a:pPr algn="ctr"/>
            <a:r>
              <a:rPr lang="en-GB" sz="3600" b="1" dirty="0"/>
              <a:t>£21,651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7367E-D29E-4EE5-A4BC-1CCAE8BA5A1A}"/>
              </a:ext>
            </a:extLst>
          </p:cNvPr>
          <p:cNvSpPr/>
          <p:nvPr/>
        </p:nvSpPr>
        <p:spPr>
          <a:xfrm>
            <a:off x="395536" y="2924944"/>
            <a:ext cx="4536504" cy="37444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Average salary for a degree apprenticeship 2024</a:t>
            </a:r>
          </a:p>
          <a:p>
            <a:pPr algn="ctr"/>
            <a:r>
              <a:rPr lang="en-GB" sz="3600" b="1" dirty="0"/>
              <a:t>£24,340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3A4AE1-8710-4B9A-B8B2-FFE430A8CF3C}"/>
              </a:ext>
            </a:extLst>
          </p:cNvPr>
          <p:cNvSpPr/>
          <p:nvPr/>
        </p:nvSpPr>
        <p:spPr>
          <a:xfrm>
            <a:off x="5508104" y="2492896"/>
            <a:ext cx="3096344" cy="33843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202124"/>
                </a:solidFill>
                <a:latin typeface="Google Sans"/>
              </a:rPr>
              <a:t>The current minimum apprenticeship wage is £6.40</a:t>
            </a:r>
            <a:r>
              <a:rPr lang="en-GB" sz="3600" b="1" dirty="0">
                <a:solidFill>
                  <a:srgbClr val="040C28"/>
                </a:solidFill>
                <a:latin typeface="Google Sans"/>
              </a:rPr>
              <a:t> per hour</a:t>
            </a:r>
            <a:r>
              <a:rPr lang="en-GB" sz="3600" b="1" dirty="0">
                <a:solidFill>
                  <a:srgbClr val="202124"/>
                </a:solidFill>
                <a:latin typeface="Google Sans"/>
              </a:rPr>
              <a:t>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3053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8ECD4-4B6D-4C73-A18D-F89708789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20601" r="34250" b="17800"/>
          <a:stretch/>
        </p:blipFill>
        <p:spPr>
          <a:xfrm>
            <a:off x="107504" y="130324"/>
            <a:ext cx="925252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4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58775" y="360363"/>
            <a:ext cx="6281738" cy="790575"/>
          </a:xfrm>
        </p:spPr>
        <p:txBody>
          <a:bodyPr/>
          <a:lstStyle/>
          <a:p>
            <a:r>
              <a:rPr lang="en-GB" altLang="en-US">
                <a:latin typeface="Arial" charset="0"/>
                <a:cs typeface="Arial" charset="0"/>
              </a:rPr>
              <a:t>Apprenticeships</a:t>
            </a:r>
          </a:p>
        </p:txBody>
      </p:sp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539750" y="1793875"/>
            <a:ext cx="79565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lnSpc>
                <a:spcPts val="22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ts val="2200"/>
              </a:lnSpc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ts val="2200"/>
              </a:lnSpc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‒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3200">
                <a:latin typeface="Calibri" pitchFamily="34" charset="0"/>
              </a:rPr>
              <a:t>After completing your level 3 courses, ideally you should be looking at a Level 4 ‘Higher’ apprenticeship.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3200"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200">
                <a:latin typeface="Calibri" pitchFamily="34" charset="0"/>
              </a:rPr>
              <a:t>You should only consider level 3 if it is in a specific area where you have little or no experience eg Engineering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32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2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A38FFB-3AEA-4718-83A1-9ED42F558FAB}"/>
              </a:ext>
            </a:extLst>
          </p:cNvPr>
          <p:cNvSpPr/>
          <p:nvPr/>
        </p:nvSpPr>
        <p:spPr>
          <a:xfrm>
            <a:off x="323528" y="335845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Apprentices are employed and paid a wage throughout the course.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Apprentices will gain a head start in their chosen profession.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Training costs are co-funded by the government and the employer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Apprentices are assessed at the end of the apprenticeship term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Many apprentices are kept on after their apprenticeship </a:t>
            </a:r>
          </a:p>
        </p:txBody>
      </p:sp>
    </p:spTree>
    <p:extLst>
      <p:ext uri="{BB962C8B-B14F-4D97-AF65-F5344CB8AC3E}">
        <p14:creationId xmlns:p14="http://schemas.microsoft.com/office/powerpoint/2010/main" val="22286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0007-0793-4380-8FFD-4B01100F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Apprenticeships…you need to consider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4AA5-AB28-480E-BD19-C45326D8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a real job, you have to be there on time and do what’s expected of you!</a:t>
            </a:r>
          </a:p>
          <a:p>
            <a:r>
              <a:rPr lang="en-GB" dirty="0"/>
              <a:t>Working and studying on the job can be tough</a:t>
            </a:r>
          </a:p>
          <a:p>
            <a:r>
              <a:rPr lang="en-GB" dirty="0"/>
              <a:t>Although there are chances to socialise and meet new people. It won’t be like going to university!</a:t>
            </a:r>
          </a:p>
          <a:p>
            <a:r>
              <a:rPr lang="en-GB" dirty="0"/>
              <a:t>You’ll get paid….however you will also pay tax and National Insurance</a:t>
            </a:r>
          </a:p>
        </p:txBody>
      </p:sp>
    </p:spTree>
    <p:extLst>
      <p:ext uri="{BB962C8B-B14F-4D97-AF65-F5344CB8AC3E}">
        <p14:creationId xmlns:p14="http://schemas.microsoft.com/office/powerpoint/2010/main" val="346769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782</Words>
  <Application>Microsoft Office PowerPoint</Application>
  <PresentationFormat>On-screen Show (4:3)</PresentationFormat>
  <Paragraphs>102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Google Sans</vt:lpstr>
      <vt:lpstr>Verdana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Apprenticeships</vt:lpstr>
      <vt:lpstr>PowerPoint Presentation</vt:lpstr>
      <vt:lpstr>Apprenticeships…you need to consider this…</vt:lpstr>
      <vt:lpstr>PowerPoint Presentation</vt:lpstr>
      <vt:lpstr>How to apply for an apprenticeship</vt:lpstr>
      <vt:lpstr>How to apply for an apprenticeship</vt:lpstr>
      <vt:lpstr>PowerPoint Presentation</vt:lpstr>
      <vt:lpstr>PowerPoint Presentation</vt:lpstr>
      <vt:lpstr>Tips for applying for an apprenticeship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Brewer</dc:creator>
  <cp:lastModifiedBy>Kim Brewer</cp:lastModifiedBy>
  <cp:revision>29</cp:revision>
  <cp:lastPrinted>2023-03-09T12:59:07Z</cp:lastPrinted>
  <dcterms:created xsi:type="dcterms:W3CDTF">2019-03-01T11:47:55Z</dcterms:created>
  <dcterms:modified xsi:type="dcterms:W3CDTF">2025-02-13T16:05:55Z</dcterms:modified>
</cp:coreProperties>
</file>